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6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54240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17004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54240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17004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54240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17004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54240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617004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4240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17004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354240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617004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354240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17004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body"/>
          </p:nvPr>
        </p:nvSpPr>
        <p:spPr>
          <a:xfrm>
            <a:off x="354240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 type="body"/>
          </p:nvPr>
        </p:nvSpPr>
        <p:spPr>
          <a:xfrm>
            <a:off x="617004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354240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6170040" y="144792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25" name="PlaceHolder 6"/>
          <p:cNvSpPr>
            <a:spLocks noGrp="1"/>
          </p:cNvSpPr>
          <p:nvPr>
            <p:ph type="body"/>
          </p:nvPr>
        </p:nvSpPr>
        <p:spPr>
          <a:xfrm>
            <a:off x="354240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26" name="PlaceHolder 7"/>
          <p:cNvSpPr>
            <a:spLocks noGrp="1"/>
          </p:cNvSpPr>
          <p:nvPr>
            <p:ph type="body"/>
          </p:nvPr>
        </p:nvSpPr>
        <p:spPr>
          <a:xfrm>
            <a:off x="6170040" y="383616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65160" y="69840"/>
            <a:ext cx="9012960" cy="6691680"/>
          </a:xfrm>
          <a:prstGeom prst="roundRect">
            <a:avLst>
              <a:gd name="adj" fmla="val 4929"/>
            </a:avLst>
          </a:prstGeom>
          <a:blipFill rotWithShape="0">
            <a:blip r:embed="rId3"/>
            <a:tile/>
          </a:blipFill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F64F083B-5D7D-4B6F-B152-D85F900BDD61}" type="datetime">
              <a:rPr b="0" lang="zxx" sz="1400" spc="-1" strike="noStrike">
                <a:solidFill>
                  <a:srgbClr val="444d26"/>
                </a:solidFill>
                <a:latin typeface="Consolas"/>
              </a:rPr>
              <a:t>9/28/18</a:t>
            </a:fld>
            <a:endParaRPr b="0" lang="zxx" sz="1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zxx" sz="24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8122E2F2-AB2E-47C7-80D7-677E1143AFD7}" type="slidenum">
              <a:rPr b="0" lang="zxx" sz="1400" spc="-1" strike="noStrike">
                <a:solidFill>
                  <a:srgbClr val="ffffff"/>
                </a:solidFill>
                <a:latin typeface="Consolas"/>
              </a:rPr>
              <a:t>&lt;number&gt;</a:t>
            </a:fld>
            <a:endParaRPr b="0" lang="zxx" sz="1400" spc="-1" strike="noStrike"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63000" y="1449360"/>
            <a:ext cx="9021240" cy="15271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80">
            <a:noFill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63000" y="1396800"/>
            <a:ext cx="9021240" cy="12024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80">
            <a:noFill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63000" y="2976480"/>
            <a:ext cx="9021240" cy="110160"/>
          </a:xfrm>
          <a:prstGeom prst="rect">
            <a:avLst/>
          </a:prstGeom>
          <a:solidFill>
            <a:schemeClr val="accent5"/>
          </a:solidFill>
          <a:ln w="19080">
            <a:noFill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PlaceHolder 11"/>
          <p:cNvSpPr>
            <a:spLocks noGrp="1"/>
          </p:cNvSpPr>
          <p:nvPr>
            <p:ph type="title"/>
          </p:nvPr>
        </p:nvSpPr>
        <p:spPr>
          <a:xfrm>
            <a:off x="457200" y="1505880"/>
            <a:ext cx="8229240" cy="1469520"/>
          </a:xfrm>
          <a:prstGeom prst="rect">
            <a:avLst/>
          </a:prstGeom>
        </p:spPr>
        <p:txBody>
          <a:bodyPr lIns="90000" rIns="90000" tIns="45000" bIns="91440" anchor="ctr"/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ffffff"/>
                </a:solidFill>
                <a:latin typeface="Consolas"/>
              </a:rPr>
              <a:t>Образец заголовка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Click to edit the outline text format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Second Outline Level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Third Outline Level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Fourth Outline Level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44d26"/>
                </a:solidFill>
                <a:latin typeface="Consolas"/>
              </a:rPr>
              <a:t>Образец заголовка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79A8F416-C2FA-47F9-8140-6540C0BEE9B7}" type="datetime">
              <a:rPr b="0" lang="zxx" sz="1400" spc="-1" strike="noStrike">
                <a:solidFill>
                  <a:srgbClr val="444d26"/>
                </a:solidFill>
                <a:latin typeface="Consolas"/>
              </a:rPr>
              <a:t>9/28/18</a:t>
            </a:fld>
            <a:endParaRPr b="0" lang="zxx" sz="1400" spc="-1" strike="noStrike"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zxx" sz="2400" spc="-1" strike="noStrike"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F0DC9015-D90D-46B4-941F-917E530663A6}" type="slidenum">
              <a:rPr b="0" lang="zxx" sz="1400" spc="-1" strike="noStrike">
                <a:solidFill>
                  <a:srgbClr val="ffffff"/>
                </a:solidFill>
                <a:latin typeface="Consolas"/>
              </a:rPr>
              <a:t>1</a:t>
            </a:fld>
            <a:endParaRPr b="0" lang="zxx" sz="1400" spc="-1" strike="noStrike"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Образец текста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 lvl="1" marL="548640" indent="-228240">
              <a:lnSpc>
                <a:spcPct val="100000"/>
              </a:lnSpc>
              <a:spcBef>
                <a:spcPts val="37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latin typeface="Consolas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onsolas"/>
            </a:endParaRPr>
          </a:p>
          <a:p>
            <a:pPr lvl="2" marL="822960" indent="-228240">
              <a:lnSpc>
                <a:spcPct val="100000"/>
              </a:lnSpc>
              <a:spcBef>
                <a:spcPts val="371"/>
              </a:spcBef>
              <a:buClr>
                <a:srgbClr val="cfd6c7"/>
              </a:buClr>
              <a:buSzPct val="8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  <a:p>
            <a:pPr lvl="3" marL="1097280" indent="-228240">
              <a:lnSpc>
                <a:spcPct val="100000"/>
              </a:lnSpc>
              <a:spcBef>
                <a:spcPts val="371"/>
              </a:spcBef>
              <a:buClr>
                <a:srgbClr val="e7bc29"/>
              </a:buClr>
              <a:buSzPct val="80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  <a:p>
            <a:pPr lvl="4" marL="1371600" indent="-228240">
              <a:lnSpc>
                <a:spcPct val="100000"/>
              </a:lnSpc>
              <a:spcBef>
                <a:spcPts val="371"/>
              </a:spcBef>
              <a:buClr>
                <a:srgbClr val="e7bc29"/>
              </a:buClr>
              <a:buFont typeface="StarSymbol"/>
              <a:buChar char="o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93" name="PlaceHolder 3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44d26"/>
                </a:solidFill>
                <a:latin typeface="Consolas"/>
              </a:rPr>
              <a:t>Образец заголовка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0D8FF466-71BC-4B5D-BC0A-A6DA321C786D}" type="datetime">
              <a:rPr b="0" lang="zxx" sz="1400" spc="-1" strike="noStrike">
                <a:solidFill>
                  <a:srgbClr val="444d26"/>
                </a:solidFill>
                <a:latin typeface="Consolas"/>
              </a:rPr>
              <a:t>9/28/18</a:t>
            </a:fld>
            <a:endParaRPr b="0" lang="zxx" sz="1400" spc="-1" strike="noStrike">
              <a:latin typeface="Times New Roman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zxx" sz="2400" spc="-1" strike="noStrike">
              <a:latin typeface="Times New Roman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B8C1AD34-380E-41DB-B5C7-6F8951901401}" type="slidenum">
              <a:rPr b="0" lang="zxx" sz="1400" spc="-1" strike="noStrike">
                <a:solidFill>
                  <a:srgbClr val="ffffff"/>
                </a:solidFill>
                <a:latin typeface="Consolas"/>
              </a:rPr>
              <a:t>1</a:t>
            </a:fld>
            <a:endParaRPr b="0" lang="zxx" sz="1400" spc="-1" strike="noStrike">
              <a:latin typeface="Times New Roman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48680" cy="4571640"/>
          </a:xfrm>
          <a:prstGeom prst="rect">
            <a:avLst/>
          </a:prstGeom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Образец текста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 lvl="1" marL="548640" indent="-228240">
              <a:lnSpc>
                <a:spcPct val="100000"/>
              </a:lnSpc>
              <a:spcBef>
                <a:spcPts val="37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latin typeface="Consolas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onsolas"/>
            </a:endParaRPr>
          </a:p>
          <a:p>
            <a:pPr lvl="2" marL="822960" indent="-228240">
              <a:lnSpc>
                <a:spcPct val="100000"/>
              </a:lnSpc>
              <a:spcBef>
                <a:spcPts val="371"/>
              </a:spcBef>
              <a:buClr>
                <a:srgbClr val="cfd6c7"/>
              </a:buClr>
              <a:buSzPct val="8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  <a:p>
            <a:pPr lvl="3" marL="1097280" indent="-228240">
              <a:lnSpc>
                <a:spcPct val="100000"/>
              </a:lnSpc>
              <a:spcBef>
                <a:spcPts val="371"/>
              </a:spcBef>
              <a:buClr>
                <a:srgbClr val="e7bc29"/>
              </a:buClr>
              <a:buSzPct val="80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  <a:p>
            <a:pPr lvl="4" marL="1371600" indent="-228240">
              <a:lnSpc>
                <a:spcPct val="100000"/>
              </a:lnSpc>
              <a:spcBef>
                <a:spcPts val="371"/>
              </a:spcBef>
              <a:buClr>
                <a:srgbClr val="e7bc29"/>
              </a:buClr>
              <a:buFont typeface="StarSymbol"/>
              <a:buChar char="o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98" name="PlaceHolder 8"/>
          <p:cNvSpPr>
            <a:spLocks noGrp="1"/>
          </p:cNvSpPr>
          <p:nvPr>
            <p:ph type="body"/>
          </p:nvPr>
        </p:nvSpPr>
        <p:spPr>
          <a:xfrm>
            <a:off x="4933800" y="1447920"/>
            <a:ext cx="3748680" cy="4571640"/>
          </a:xfrm>
          <a:prstGeom prst="rect">
            <a:avLst/>
          </a:prstGeom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Образец текста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 lvl="1" marL="548640" indent="-228240">
              <a:lnSpc>
                <a:spcPct val="100000"/>
              </a:lnSpc>
              <a:spcBef>
                <a:spcPts val="37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latin typeface="Consolas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onsolas"/>
            </a:endParaRPr>
          </a:p>
          <a:p>
            <a:pPr lvl="2" marL="822960" indent="-228240">
              <a:lnSpc>
                <a:spcPct val="100000"/>
              </a:lnSpc>
              <a:spcBef>
                <a:spcPts val="371"/>
              </a:spcBef>
              <a:buClr>
                <a:srgbClr val="cfd6c7"/>
              </a:buClr>
              <a:buSzPct val="8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  <a:p>
            <a:pPr lvl="3" marL="1097280" indent="-228240">
              <a:lnSpc>
                <a:spcPct val="100000"/>
              </a:lnSpc>
              <a:spcBef>
                <a:spcPts val="371"/>
              </a:spcBef>
              <a:buClr>
                <a:srgbClr val="e7bc29"/>
              </a:buClr>
              <a:buSzPct val="80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  <a:p>
            <a:pPr lvl="4" marL="1371600" indent="-228240">
              <a:lnSpc>
                <a:spcPct val="100000"/>
              </a:lnSpc>
              <a:spcBef>
                <a:spcPts val="371"/>
              </a:spcBef>
              <a:buClr>
                <a:srgbClr val="e7bc29"/>
              </a:buClr>
              <a:buFont typeface="StarSymbol"/>
              <a:buChar char="o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137" name="CustomShape 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 w="19080">
            <a:noFill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8" name="CustomShape 4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139" name="PlaceHolder 5"/>
          <p:cNvSpPr>
            <a:spLocks noGrp="1"/>
          </p:cNvSpPr>
          <p:nvPr>
            <p:ph type="title"/>
          </p:nvPr>
        </p:nvSpPr>
        <p:spPr>
          <a:xfrm>
            <a:off x="914400" y="2728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44d26"/>
                </a:solidFill>
                <a:latin typeface="Consolas"/>
              </a:rPr>
              <a:t>Образец заголовка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body"/>
          </p:nvPr>
        </p:nvSpPr>
        <p:spPr>
          <a:xfrm>
            <a:off x="914400" y="1600200"/>
            <a:ext cx="1904760" cy="44953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Образец текста</a:t>
            </a:r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06792C16-1C19-4FBF-BC23-114A019DF61B}" type="datetime">
              <a:rPr b="0" lang="zxx" sz="1400" spc="-1" strike="noStrike">
                <a:solidFill>
                  <a:srgbClr val="444d26"/>
                </a:solidFill>
                <a:latin typeface="Consolas"/>
              </a:rPr>
              <a:t>9/28/18</a:t>
            </a:fld>
            <a:endParaRPr b="0" lang="zxx" sz="1400" spc="-1" strike="noStrike">
              <a:latin typeface="Times New Roman"/>
            </a:endParaRPr>
          </a:p>
        </p:txBody>
      </p:sp>
      <p:sp>
        <p:nvSpPr>
          <p:cNvPr id="142" name="PlaceHolder 8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zxx" sz="2400" spc="-1" strike="noStrike">
              <a:latin typeface="Times New Roman"/>
            </a:endParaRPr>
          </a:p>
        </p:txBody>
      </p:sp>
      <p:sp>
        <p:nvSpPr>
          <p:cNvPr id="143" name="PlaceHolder 9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0484BA20-836B-4610-B767-B71A6A157DC0}" type="slidenum">
              <a:rPr b="0" lang="zxx" sz="1400" spc="-1" strike="noStrike">
                <a:solidFill>
                  <a:srgbClr val="ffffff"/>
                </a:solidFill>
                <a:latin typeface="Consolas"/>
              </a:rPr>
              <a:t>1</a:t>
            </a:fld>
            <a:endParaRPr b="0" lang="zxx" sz="1400" spc="-1" strike="noStrike">
              <a:latin typeface="Times New Roman"/>
            </a:endParaRPr>
          </a:p>
        </p:txBody>
      </p:sp>
      <p:sp>
        <p:nvSpPr>
          <p:cNvPr id="144" name="PlaceHolder 10"/>
          <p:cNvSpPr>
            <a:spLocks noGrp="1"/>
          </p:cNvSpPr>
          <p:nvPr>
            <p:ph type="body"/>
          </p:nvPr>
        </p:nvSpPr>
        <p:spPr>
          <a:xfrm>
            <a:off x="2971800" y="1600200"/>
            <a:ext cx="5714640" cy="4495320"/>
          </a:xfrm>
          <a:prstGeom prst="rect">
            <a:avLst/>
          </a:prstGeom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Образец текста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 lvl="1" marL="548640" indent="-228240">
              <a:lnSpc>
                <a:spcPct val="100000"/>
              </a:lnSpc>
              <a:spcBef>
                <a:spcPts val="37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latin typeface="Consolas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onsolas"/>
            </a:endParaRPr>
          </a:p>
          <a:p>
            <a:pPr lvl="2" marL="822960" indent="-228240">
              <a:lnSpc>
                <a:spcPct val="100000"/>
              </a:lnSpc>
              <a:spcBef>
                <a:spcPts val="371"/>
              </a:spcBef>
              <a:buClr>
                <a:srgbClr val="cfd6c7"/>
              </a:buClr>
              <a:buSzPct val="8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  <a:p>
            <a:pPr lvl="3" marL="1097280" indent="-228240">
              <a:lnSpc>
                <a:spcPct val="100000"/>
              </a:lnSpc>
              <a:spcBef>
                <a:spcPts val="371"/>
              </a:spcBef>
              <a:buClr>
                <a:srgbClr val="e7bc29"/>
              </a:buClr>
              <a:buSzPct val="80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  <a:p>
            <a:pPr lvl="4" marL="1371600" indent="-228240">
              <a:lnSpc>
                <a:spcPct val="100000"/>
              </a:lnSpc>
              <a:spcBef>
                <a:spcPts val="371"/>
              </a:spcBef>
              <a:buClr>
                <a:srgbClr val="e7bc29"/>
              </a:buClr>
              <a:buFont typeface="StarSymbol"/>
              <a:buChar char="o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183" name="PlaceHolder 3"/>
          <p:cNvSpPr>
            <a:spLocks noGrp="1"/>
          </p:cNvSpPr>
          <p:nvPr>
            <p:ph type="title"/>
          </p:nvPr>
        </p:nvSpPr>
        <p:spPr>
          <a:xfrm>
            <a:off x="914400" y="2728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44d26"/>
                </a:solidFill>
                <a:latin typeface="Consolas"/>
              </a:rPr>
              <a:t>Образец заголовка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33560" cy="761760"/>
          </a:xfrm>
          <a:prstGeom prst="rect">
            <a:avLst/>
          </a:prstGeom>
        </p:spPr>
        <p:txBody>
          <a:bodyPr rIns="90000" tIns="45000" bIns="45000" anchor="b"/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1" lang="ru-RU" sz="2400" spc="-1" strike="noStrike">
                <a:solidFill>
                  <a:srgbClr val="a5b592"/>
                </a:solidFill>
                <a:latin typeface="Consolas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4952880" y="1447920"/>
            <a:ext cx="3733560" cy="761760"/>
          </a:xfrm>
          <a:prstGeom prst="rect">
            <a:avLst/>
          </a:prstGeom>
        </p:spPr>
        <p:txBody>
          <a:bodyPr rIns="90000" tIns="45000" bIns="45000" anchor="b"/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1" lang="ru-RU" sz="2400" spc="-1" strike="noStrike">
                <a:solidFill>
                  <a:srgbClr val="a5b592"/>
                </a:solidFill>
                <a:latin typeface="Consolas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10B219C6-644F-4023-A809-109E5A3DF46C}" type="datetime">
              <a:rPr b="0" lang="zxx" sz="1400" spc="-1" strike="noStrike">
                <a:solidFill>
                  <a:srgbClr val="444d26"/>
                </a:solidFill>
                <a:latin typeface="Consolas"/>
              </a:rPr>
              <a:t>9/28/18</a:t>
            </a:fld>
            <a:endParaRPr b="0" lang="zxx" sz="1400" spc="-1" strike="noStrike">
              <a:latin typeface="Times New Roman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zxx" sz="2400" spc="-1" strike="noStrike">
              <a:latin typeface="Times New Roman"/>
            </a:endParaRPr>
          </a:p>
        </p:txBody>
      </p:sp>
      <p:sp>
        <p:nvSpPr>
          <p:cNvPr id="188" name="PlaceHolder 8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3E4E5357-FADC-41C4-90DC-B31FC8F6D089}" type="slidenum">
              <a:rPr b="0" lang="zxx" sz="1400" spc="-1" strike="noStrike">
                <a:solidFill>
                  <a:srgbClr val="ffffff"/>
                </a:solidFill>
                <a:latin typeface="Consolas"/>
              </a:rPr>
              <a:t>1</a:t>
            </a:fld>
            <a:endParaRPr b="0" lang="zxx" sz="1400" spc="-1" strike="noStrike">
              <a:latin typeface="Times New Roman"/>
            </a:endParaRPr>
          </a:p>
        </p:txBody>
      </p:sp>
      <p:sp>
        <p:nvSpPr>
          <p:cNvPr id="189" name="PlaceHolder 9"/>
          <p:cNvSpPr>
            <a:spLocks noGrp="1"/>
          </p:cNvSpPr>
          <p:nvPr>
            <p:ph type="body"/>
          </p:nvPr>
        </p:nvSpPr>
        <p:spPr>
          <a:xfrm>
            <a:off x="914400" y="2247840"/>
            <a:ext cx="3733560" cy="3885840"/>
          </a:xfrm>
          <a:prstGeom prst="rect">
            <a:avLst/>
          </a:prstGeom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Образец текста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 lvl="1" marL="548640" indent="-228240">
              <a:lnSpc>
                <a:spcPct val="100000"/>
              </a:lnSpc>
              <a:spcBef>
                <a:spcPts val="37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latin typeface="Consolas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onsolas"/>
            </a:endParaRPr>
          </a:p>
          <a:p>
            <a:pPr lvl="2" marL="822960" indent="-228240">
              <a:lnSpc>
                <a:spcPct val="100000"/>
              </a:lnSpc>
              <a:spcBef>
                <a:spcPts val="371"/>
              </a:spcBef>
              <a:buClr>
                <a:srgbClr val="cfd6c7"/>
              </a:buClr>
              <a:buSzPct val="8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  <a:p>
            <a:pPr lvl="3" marL="1097280" indent="-228240">
              <a:lnSpc>
                <a:spcPct val="100000"/>
              </a:lnSpc>
              <a:spcBef>
                <a:spcPts val="371"/>
              </a:spcBef>
              <a:buClr>
                <a:srgbClr val="e7bc29"/>
              </a:buClr>
              <a:buSzPct val="80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  <a:p>
            <a:pPr lvl="4" marL="1371600" indent="-228240">
              <a:lnSpc>
                <a:spcPct val="100000"/>
              </a:lnSpc>
              <a:spcBef>
                <a:spcPts val="371"/>
              </a:spcBef>
              <a:buClr>
                <a:srgbClr val="e7bc29"/>
              </a:buClr>
              <a:buFont typeface="StarSymbol"/>
              <a:buChar char="o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90" name="PlaceHolder 10"/>
          <p:cNvSpPr>
            <a:spLocks noGrp="1"/>
          </p:cNvSpPr>
          <p:nvPr>
            <p:ph type="body"/>
          </p:nvPr>
        </p:nvSpPr>
        <p:spPr>
          <a:xfrm>
            <a:off x="4952880" y="2247840"/>
            <a:ext cx="3733560" cy="3885840"/>
          </a:xfrm>
          <a:prstGeom prst="rect">
            <a:avLst/>
          </a:prstGeom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Образец текста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 lvl="1" marL="548640" indent="-228240">
              <a:lnSpc>
                <a:spcPct val="100000"/>
              </a:lnSpc>
              <a:spcBef>
                <a:spcPts val="37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latin typeface="Consolas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onsolas"/>
            </a:endParaRPr>
          </a:p>
          <a:p>
            <a:pPr lvl="2" marL="822960" indent="-228240">
              <a:lnSpc>
                <a:spcPct val="100000"/>
              </a:lnSpc>
              <a:spcBef>
                <a:spcPts val="371"/>
              </a:spcBef>
              <a:buClr>
                <a:srgbClr val="cfd6c7"/>
              </a:buClr>
              <a:buSzPct val="8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  <a:p>
            <a:pPr lvl="3" marL="1097280" indent="-228240">
              <a:lnSpc>
                <a:spcPct val="100000"/>
              </a:lnSpc>
              <a:spcBef>
                <a:spcPts val="371"/>
              </a:spcBef>
              <a:buClr>
                <a:srgbClr val="e7bc29"/>
              </a:buClr>
              <a:buSzPct val="80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  <a:p>
            <a:pPr lvl="4" marL="1371600" indent="-228240">
              <a:lnSpc>
                <a:spcPct val="100000"/>
              </a:lnSpc>
              <a:spcBef>
                <a:spcPts val="371"/>
              </a:spcBef>
              <a:buClr>
                <a:srgbClr val="e7bc29"/>
              </a:buClr>
              <a:buFont typeface="StarSymbol"/>
              <a:buChar char="o"/>
            </a:pPr>
            <a:r>
              <a:rPr b="0" lang="ru-RU" sz="2000" spc="-1" strike="noStrike">
                <a:solidFill>
                  <a:srgbClr val="000000"/>
                </a:solidFill>
                <a:latin typeface="Consolas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4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1295280" y="3200400"/>
            <a:ext cx="6400440" cy="1599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  <a:spcBef>
                <a:spcPts val="581"/>
              </a:spcBef>
            </a:pPr>
            <a:r>
              <a:rPr b="0" lang="zxx" sz="2600" spc="-1" strike="noStrike">
                <a:solidFill>
                  <a:srgbClr val="444d26"/>
                </a:solidFill>
                <a:latin typeface="Consolas"/>
              </a:rPr>
              <a:t>А.В. Дыбо</a:t>
            </a:r>
            <a:endParaRPr b="0" lang="zxx" sz="26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81"/>
              </a:spcBef>
            </a:pPr>
            <a:r>
              <a:rPr b="0" lang="zxx" sz="2600" spc="-1" strike="noStrike">
                <a:solidFill>
                  <a:srgbClr val="444d26"/>
                </a:solidFill>
                <a:latin typeface="Consolas"/>
              </a:rPr>
              <a:t>Е.В. Коровина</a:t>
            </a:r>
            <a:endParaRPr b="0" lang="zxx" sz="2600" spc="-1" strike="noStrike">
              <a:latin typeface="Arial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457200" y="1505880"/>
            <a:ext cx="8229240" cy="1469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ffffff"/>
                </a:solidFill>
                <a:latin typeface="Consolas"/>
              </a:rPr>
              <a:t>[Компьютерные методы в сравнительно-историческом языкознании]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44d26"/>
                </a:solidFill>
                <a:latin typeface="Consolas"/>
              </a:rPr>
              <a:t>[Классификация в STARLing]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4933800" y="1447920"/>
            <a:ext cx="374868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Standard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Swadesh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Experimental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Root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Методы отличаются формулой для датирования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При кластеризации используются, если сходство больше 75%, метод полной связи, если меньше, - UPGMA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pic>
        <p:nvPicPr>
          <p:cNvPr id="262" name="Picture 3" descr=""/>
          <p:cNvPicPr/>
          <p:nvPr/>
        </p:nvPicPr>
        <p:blipFill>
          <a:blip r:embed="rId1"/>
          <a:stretch/>
        </p:blipFill>
        <p:spPr>
          <a:xfrm>
            <a:off x="971640" y="4005000"/>
            <a:ext cx="3733560" cy="1983240"/>
          </a:xfrm>
          <a:prstGeom prst="rect">
            <a:avLst/>
          </a:prstGeom>
          <a:ln>
            <a:noFill/>
          </a:ln>
        </p:spPr>
      </p:pic>
      <p:pic>
        <p:nvPicPr>
          <p:cNvPr id="263" name="Picture 3" descr=""/>
          <p:cNvPicPr/>
          <p:nvPr/>
        </p:nvPicPr>
        <p:blipFill>
          <a:blip r:embed="rId2"/>
          <a:stretch/>
        </p:blipFill>
        <p:spPr>
          <a:xfrm>
            <a:off x="924480" y="1556640"/>
            <a:ext cx="3749400" cy="1552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44d26"/>
                </a:solidFill>
                <a:latin typeface="Consolas"/>
              </a:rPr>
              <a:t>[Классификация]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Иерархическая кластеризация 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 marL="274320" indent="-273960">
              <a:lnSpc>
                <a:spcPct val="100000"/>
              </a:lnSpc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–</a:t>
            </a: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Аггломеративная;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 marL="274320" indent="-273960">
              <a:lnSpc>
                <a:spcPct val="100000"/>
              </a:lnSpc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–</a:t>
            </a: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Дивизимная;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Дистантные методы;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Метод максимального правдоподобия;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Метод максимальной бережливости;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Байесовы методы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914400" y="2728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44d26"/>
                </a:solidFill>
                <a:latin typeface="Consolas"/>
              </a:rPr>
              <a:t>[Классификация]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67" name="TextShape 2"/>
          <p:cNvSpPr txBox="1"/>
          <p:nvPr/>
        </p:nvSpPr>
        <p:spPr>
          <a:xfrm>
            <a:off x="914400" y="1600200"/>
            <a:ext cx="1904760" cy="449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Gray, Bryant &amp; Greenhill 2010</a:t>
            </a:r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pic>
        <p:nvPicPr>
          <p:cNvPr id="268" name="Picture 2" descr=""/>
          <p:cNvPicPr/>
          <p:nvPr/>
        </p:nvPicPr>
        <p:blipFill>
          <a:blip r:embed="rId1"/>
          <a:stretch/>
        </p:blipFill>
        <p:spPr>
          <a:xfrm>
            <a:off x="3086280" y="1600200"/>
            <a:ext cx="5485320" cy="449532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44d26"/>
                </a:solidFill>
                <a:latin typeface="Consolas"/>
              </a:rPr>
              <a:t>[Автоматическое сравнение]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70" name="TextShape 2"/>
          <p:cNvSpPr txBox="1"/>
          <p:nvPr/>
        </p:nvSpPr>
        <p:spPr>
          <a:xfrm>
            <a:off x="914400" y="1375920"/>
            <a:ext cx="777204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  <a:spcBef>
                <a:spcPts val="581"/>
              </a:spcBef>
            </a:pPr>
            <a:r>
              <a:rPr b="0" lang="ru-RU" sz="1300" spc="-1" strike="noStrike">
                <a:solidFill>
                  <a:srgbClr val="000000"/>
                </a:solidFill>
                <a:latin typeface="Consolas"/>
              </a:rPr>
              <a:t>Одна из первых работ, посвященных автоматическому сравнению языков, - [Frantz 1970], программа COMPASS, разработанная на языке PL/1, которая ищет фонетические соответствия в списках родственных слов, то есть производит автоматическое посимвольное выравнивание внутри каждой из данной ей пары слов и вычисляет вероятность каждого такого соответствия. В статье для демонстрации работы программы приводятся данные из 2 вымышленных языков, однако отмечается, что результат выдачи для языков арапахо и шайен оказался достаточно успешным.</a:t>
            </a:r>
            <a:endParaRPr b="0" lang="ru-RU" sz="1300" spc="-1" strike="noStrike">
              <a:solidFill>
                <a:srgbClr val="000000"/>
              </a:solidFill>
              <a:latin typeface="Consolas"/>
            </a:endParaRPr>
          </a:p>
          <a:p>
            <a:pPr algn="just">
              <a:lnSpc>
                <a:spcPct val="100000"/>
              </a:lnSpc>
              <a:spcBef>
                <a:spcPts val="581"/>
              </a:spcBef>
            </a:pPr>
            <a:r>
              <a:rPr b="0" lang="ru-RU" sz="1300" spc="-1" strike="noStrike">
                <a:solidFill>
                  <a:srgbClr val="000000"/>
                </a:solidFill>
                <a:latin typeface="Consolas"/>
              </a:rPr>
              <a:t>В работе [Smith 1969] сделана обратная попытка: задан список «фонетических» (буквенных) соответствий между праиндоевропейским и русским языками, найдем русские слова, полностью удовлетворяющие заданным соответствиям. Результат получился скорее неудачным: из 650 праиндоевропейских слов для 581 не нашлось рефлексов в русском, а из найденных 69 русских рефлексов только 9 удовлетворяли соответствиям; еще 40 требовали переформулировки правил. Из чего автор делает вывод о том, что в сравнительном языкознании имеется огромное количество исключений.</a:t>
            </a:r>
            <a:endParaRPr b="0" lang="ru-RU" sz="1300" spc="-1" strike="noStrike">
              <a:solidFill>
                <a:srgbClr val="000000"/>
              </a:solidFill>
              <a:latin typeface="Consolas"/>
            </a:endParaRPr>
          </a:p>
          <a:p>
            <a:pPr algn="just">
              <a:lnSpc>
                <a:spcPct val="100000"/>
              </a:lnSpc>
              <a:spcBef>
                <a:spcPts val="581"/>
              </a:spcBef>
            </a:pPr>
            <a:r>
              <a:rPr b="0" lang="ru-RU" sz="1300" spc="-1" strike="noStrike">
                <a:solidFill>
                  <a:srgbClr val="000000"/>
                </a:solidFill>
                <a:latin typeface="Consolas"/>
              </a:rPr>
              <a:t>Первый автоматически полученный сравнительный словарь: протоалгонкинский словарь [Hewson 1974]. Сравниваются 4 алгонкинских языка. На вход программе подаются заранее известные фонетические соответствия, для каждой формы каждого из языков получается его предполагаемая праформа, слова разных языков с совпадающими праформами объединяются в одну статью. В поздней версии словаря [Hewson 1993] содержится свыше 4000 праформ, полученных в результате анализа около 12 тысяч современных форм.</a:t>
            </a:r>
            <a:endParaRPr b="0" lang="ru-RU" sz="1300" spc="-1" strike="noStrike">
              <a:solidFill>
                <a:srgbClr val="000000"/>
              </a:solidFill>
              <a:latin typeface="Consolas"/>
            </a:endParaRPr>
          </a:p>
          <a:p>
            <a:pPr algn="just">
              <a:lnSpc>
                <a:spcPct val="100000"/>
              </a:lnSpc>
              <a:spcBef>
                <a:spcPts val="581"/>
              </a:spcBef>
            </a:pPr>
            <a:endParaRPr b="0" lang="ru-RU" sz="13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44d26"/>
                </a:solidFill>
                <a:latin typeface="Consolas"/>
              </a:rPr>
              <a:t>[</a:t>
            </a:r>
            <a:r>
              <a:rPr b="0" lang="ru-RU" sz="3600" spc="-1" strike="noStrike">
                <a:solidFill>
                  <a:srgbClr val="444d26"/>
                </a:solidFill>
                <a:latin typeface="Consolas"/>
              </a:rPr>
              <a:t>Автоматическое сравнение в STARLing</a:t>
            </a:r>
            <a:r>
              <a:rPr b="0" lang="ru-RU" sz="4000" spc="-1" strike="noStrike">
                <a:solidFill>
                  <a:srgbClr val="444d26"/>
                </a:solidFill>
                <a:latin typeface="Consolas"/>
              </a:rPr>
              <a:t>]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914400" y="1447920"/>
            <a:ext cx="374868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0" lang="ru-RU" sz="1300" spc="-1" strike="noStrike">
                <a:solidFill>
                  <a:srgbClr val="000000"/>
                </a:solidFill>
                <a:latin typeface="Consolas"/>
              </a:rPr>
              <a:t>CHV a</a:t>
            </a:r>
            <a:endParaRPr b="0" lang="ru-RU" sz="13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0" lang="ru-RU" sz="1300" spc="-1" strike="noStrike">
                <a:solidFill>
                  <a:srgbClr val="000000"/>
                </a:solidFill>
                <a:latin typeface="Consolas"/>
              </a:rPr>
              <a:t>Probable correspondences in JAK are: ü </a:t>
            </a:r>
            <a:endParaRPr b="0" lang="ru-RU" sz="13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0" lang="ru-RU" sz="1300" spc="-1" strike="noStrike">
                <a:solidFill>
                  <a:srgbClr val="000000"/>
                </a:solidFill>
                <a:latin typeface="Consolas"/>
              </a:rPr>
              <a:t>CHV e</a:t>
            </a:r>
            <a:endParaRPr b="0" lang="ru-RU" sz="13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0" lang="ru-RU" sz="1300" spc="-1" strike="noStrike">
                <a:solidFill>
                  <a:srgbClr val="000000"/>
                </a:solidFill>
                <a:latin typeface="Consolas"/>
              </a:rPr>
              <a:t>Probable correspondences in JAK are: e i </a:t>
            </a:r>
            <a:endParaRPr b="0" lang="ru-RU" sz="13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0" lang="ru-RU" sz="1300" spc="-1" strike="noStrike">
                <a:solidFill>
                  <a:srgbClr val="000000"/>
                </a:solidFill>
                <a:latin typeface="Consolas"/>
              </a:rPr>
              <a:t>CHV i</a:t>
            </a:r>
            <a:endParaRPr b="0" lang="ru-RU" sz="13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0" lang="ru-RU" sz="1300" spc="-1" strike="noStrike">
                <a:solidFill>
                  <a:srgbClr val="000000"/>
                </a:solidFill>
                <a:latin typeface="Consolas"/>
              </a:rPr>
              <a:t>Probable correspondences in JAK are: i </a:t>
            </a:r>
            <a:endParaRPr b="0" lang="ru-RU" sz="13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0" lang="ru-RU" sz="1300" spc="-1" strike="noStrike">
                <a:solidFill>
                  <a:srgbClr val="000000"/>
                </a:solidFill>
                <a:latin typeface="Consolas"/>
              </a:rPr>
              <a:t>CHV k</a:t>
            </a:r>
            <a:endParaRPr b="0" lang="ru-RU" sz="13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0" lang="ru-RU" sz="1300" spc="-1" strike="noStrike">
                <a:solidFill>
                  <a:srgbClr val="000000"/>
                </a:solidFill>
                <a:latin typeface="Consolas"/>
              </a:rPr>
              <a:t>Probable correspondences in JAK are: k </a:t>
            </a:r>
            <a:endParaRPr b="0" lang="ru-RU" sz="13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0" lang="ru-RU" sz="1300" spc="-1" strike="noStrike">
                <a:solidFill>
                  <a:srgbClr val="000000"/>
                </a:solidFill>
                <a:latin typeface="Consolas"/>
              </a:rPr>
              <a:t>CHV l</a:t>
            </a:r>
            <a:endParaRPr b="0" lang="ru-RU" sz="13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0" lang="ru-RU" sz="1300" spc="-1" strike="noStrike">
                <a:solidFill>
                  <a:srgbClr val="000000"/>
                </a:solidFill>
                <a:latin typeface="Consolas"/>
              </a:rPr>
              <a:t>Probable correspondences in JAK are: l </a:t>
            </a:r>
            <a:endParaRPr b="0" lang="ru-RU" sz="13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0" lang="ru-RU" sz="1300" spc="-1" strike="noStrike">
                <a:solidFill>
                  <a:srgbClr val="000000"/>
                </a:solidFill>
                <a:latin typeface="Consolas"/>
              </a:rPr>
              <a:t>CHV m</a:t>
            </a:r>
            <a:endParaRPr b="0" lang="ru-RU" sz="13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0" lang="ru-RU" sz="1300" spc="-1" strike="noStrike">
                <a:solidFill>
                  <a:srgbClr val="000000"/>
                </a:solidFill>
                <a:latin typeface="Consolas"/>
              </a:rPr>
              <a:t>Probable correspondences in JAK are: m </a:t>
            </a:r>
            <a:endParaRPr b="0" lang="ru-RU" sz="13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0" lang="ru-RU" sz="1300" spc="-1" strike="noStrike">
                <a:solidFill>
                  <a:srgbClr val="000000"/>
                </a:solidFill>
                <a:latin typeface="Consolas"/>
              </a:rPr>
              <a:t>CHV p</a:t>
            </a:r>
            <a:endParaRPr b="0" lang="ru-RU" sz="13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0" lang="ru-RU" sz="1300" spc="-1" strike="noStrike">
                <a:solidFill>
                  <a:srgbClr val="000000"/>
                </a:solidFill>
                <a:latin typeface="Consolas"/>
              </a:rPr>
              <a:t>Probable correspondences in JAK are: b </a:t>
            </a:r>
            <a:endParaRPr b="0" lang="ru-RU" sz="13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0" lang="ru-RU" sz="1300" spc="-1" strike="noStrike">
                <a:solidFill>
                  <a:srgbClr val="000000"/>
                </a:solidFill>
                <a:latin typeface="Consolas"/>
              </a:rPr>
              <a:t>CHV r</a:t>
            </a:r>
            <a:endParaRPr b="0" lang="ru-RU" sz="13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0" lang="ru-RU" sz="1300" spc="-1" strike="noStrike">
                <a:solidFill>
                  <a:srgbClr val="000000"/>
                </a:solidFill>
                <a:latin typeface="Consolas"/>
              </a:rPr>
              <a:t>Probable correspondences in JAK are: r </a:t>
            </a:r>
            <a:endParaRPr b="0" lang="ru-RU" sz="1300" spc="-1" strike="noStrike">
              <a:solidFill>
                <a:srgbClr val="000000"/>
              </a:solidFill>
              <a:latin typeface="Consolas"/>
            </a:endParaRPr>
          </a:p>
        </p:txBody>
      </p:sp>
      <p:pic>
        <p:nvPicPr>
          <p:cNvPr id="273" name="Picture 2" descr=""/>
          <p:cNvPicPr/>
          <p:nvPr/>
        </p:nvPicPr>
        <p:blipFill>
          <a:blip r:embed="rId1"/>
          <a:stretch/>
        </p:blipFill>
        <p:spPr>
          <a:xfrm>
            <a:off x="4572000" y="1484640"/>
            <a:ext cx="4392000" cy="2342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914400" y="2728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44d26"/>
                </a:solidFill>
                <a:latin typeface="Consolas"/>
              </a:rPr>
              <a:t>[Автоматическое сравнение]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914400" y="1412640"/>
            <a:ext cx="1904760" cy="4682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Kondrak, Beck, Dilts 2007</a:t>
            </a:r>
            <a:endParaRPr b="0" lang="ru-RU" sz="1800" spc="-1" strike="noStrike">
              <a:solidFill>
                <a:srgbClr val="000000"/>
              </a:solidFill>
              <a:latin typeface="Consolas"/>
            </a:endParaRPr>
          </a:p>
        </p:txBody>
      </p:sp>
      <p:pic>
        <p:nvPicPr>
          <p:cNvPr id="276" name="Picture 2" descr=""/>
          <p:cNvPicPr/>
          <p:nvPr/>
        </p:nvPicPr>
        <p:blipFill>
          <a:blip r:embed="rId1"/>
          <a:stretch/>
        </p:blipFill>
        <p:spPr>
          <a:xfrm>
            <a:off x="712440" y="2277000"/>
            <a:ext cx="2063160" cy="4364640"/>
          </a:xfrm>
          <a:prstGeom prst="rect">
            <a:avLst/>
          </a:prstGeom>
          <a:ln>
            <a:noFill/>
          </a:ln>
        </p:spPr>
      </p:pic>
      <p:pic>
        <p:nvPicPr>
          <p:cNvPr id="277" name="Picture 3" descr=""/>
          <p:cNvPicPr/>
          <p:nvPr/>
        </p:nvPicPr>
        <p:blipFill>
          <a:blip r:embed="rId2"/>
          <a:stretch/>
        </p:blipFill>
        <p:spPr>
          <a:xfrm>
            <a:off x="3391560" y="2637000"/>
            <a:ext cx="4780440" cy="237492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914400" y="2728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44d26"/>
                </a:solidFill>
                <a:latin typeface="Consolas"/>
              </a:rPr>
              <a:t>[Автоматическое сравнение]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914400" y="1447920"/>
            <a:ext cx="3733560" cy="761760"/>
          </a:xfrm>
          <a:prstGeom prst="rect">
            <a:avLst/>
          </a:prstGeom>
          <a:noFill/>
          <a:ln w="12600">
            <a:noFill/>
          </a:ln>
        </p:spPr>
        <p:txBody>
          <a:bodyPr rIns="90000" tIns="45000" bIns="45000" anchor="b"/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1" lang="ru-RU" sz="2400" spc="-1" strike="noStrike">
                <a:solidFill>
                  <a:srgbClr val="a5b592"/>
                </a:solidFill>
                <a:latin typeface="Consolas"/>
              </a:rPr>
              <a:t>Mattis List</a:t>
            </a:r>
            <a:endParaRPr b="0" lang="ru-RU" sz="24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80" name="TextShape 3"/>
          <p:cNvSpPr txBox="1"/>
          <p:nvPr/>
        </p:nvSpPr>
        <p:spPr>
          <a:xfrm>
            <a:off x="4952880" y="1447920"/>
            <a:ext cx="3733560" cy="761760"/>
          </a:xfrm>
          <a:prstGeom prst="rect">
            <a:avLst/>
          </a:prstGeom>
          <a:noFill/>
          <a:ln w="12600">
            <a:noFill/>
          </a:ln>
        </p:spPr>
        <p:txBody>
          <a:bodyPr rIns="90000" tIns="45000" bIns="45000" anchor="b"/>
          <a:p>
            <a:pPr>
              <a:lnSpc>
                <a:spcPct val="100000"/>
              </a:lnSpc>
              <a:spcBef>
                <a:spcPts val="581"/>
              </a:spcBef>
            </a:pPr>
            <a:r>
              <a:rPr b="1" lang="ru-RU" sz="2400" spc="-1" strike="noStrike">
                <a:solidFill>
                  <a:srgbClr val="a5b592"/>
                </a:solidFill>
                <a:latin typeface="Consolas"/>
              </a:rPr>
              <a:t>EDICTOR</a:t>
            </a:r>
            <a:endParaRPr b="0" lang="ru-RU" sz="2400" spc="-1" strike="noStrike">
              <a:solidFill>
                <a:srgbClr val="000000"/>
              </a:solidFill>
              <a:latin typeface="Consolas"/>
            </a:endParaRPr>
          </a:p>
        </p:txBody>
      </p:sp>
      <p:pic>
        <p:nvPicPr>
          <p:cNvPr id="281" name="Picture 2" descr=""/>
          <p:cNvPicPr/>
          <p:nvPr/>
        </p:nvPicPr>
        <p:blipFill>
          <a:blip r:embed="rId1"/>
          <a:stretch/>
        </p:blipFill>
        <p:spPr>
          <a:xfrm>
            <a:off x="4932000" y="2637000"/>
            <a:ext cx="4010760" cy="1800000"/>
          </a:xfrm>
          <a:prstGeom prst="rect">
            <a:avLst/>
          </a:prstGeom>
          <a:ln>
            <a:noFill/>
          </a:ln>
        </p:spPr>
      </p:pic>
      <p:pic>
        <p:nvPicPr>
          <p:cNvPr id="282" name="Picture 3" descr=""/>
          <p:cNvPicPr/>
          <p:nvPr/>
        </p:nvPicPr>
        <p:blipFill>
          <a:blip r:embed="rId2"/>
          <a:stretch/>
        </p:blipFill>
        <p:spPr>
          <a:xfrm>
            <a:off x="107640" y="2637000"/>
            <a:ext cx="4602240" cy="212976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44d26"/>
                </a:solidFill>
                <a:latin typeface="Consolas"/>
              </a:rPr>
              <a:t>Спасибо!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>
            <a:norm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44d26"/>
                </a:solidFill>
                <a:latin typeface="Consolas"/>
              </a:rPr>
              <a:t>[Применение автоматических методов в компаративистике]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  <p:grpSp>
        <p:nvGrpSpPr>
          <p:cNvPr id="230" name="Group 2"/>
          <p:cNvGrpSpPr/>
          <p:nvPr/>
        </p:nvGrpSpPr>
        <p:grpSpPr>
          <a:xfrm>
            <a:off x="2439000" y="1504800"/>
            <a:ext cx="4722840" cy="4457520"/>
            <a:chOff x="2439000" y="1504800"/>
            <a:chExt cx="4722840" cy="4457520"/>
          </a:xfrm>
        </p:grpSpPr>
        <p:sp>
          <p:nvSpPr>
            <p:cNvPr id="231" name="CustomShape 3"/>
            <p:cNvSpPr/>
            <p:nvPr/>
          </p:nvSpPr>
          <p:spPr>
            <a:xfrm>
              <a:off x="3429000" y="1504800"/>
              <a:ext cx="2742840" cy="2742840"/>
            </a:xfrm>
            <a:prstGeom prst="ellipse">
              <a:avLst/>
            </a:prstGeom>
            <a:solidFill>
              <a:schemeClr val="accent2">
                <a:alpha val="5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0" rIns="0" tIns="0" bIns="0" anchor="ctr"/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b="1" lang="zxx" sz="1500" spc="-1" strike="noStrike">
                  <a:solidFill>
                    <a:srgbClr val="000000"/>
                  </a:solidFill>
                  <a:latin typeface="Consolas"/>
                </a:rPr>
                <a:t>[Этимологические базы данных]</a:t>
              </a:r>
              <a:endParaRPr b="0" lang="zxx" sz="1500" spc="-1" strike="noStrike">
                <a:latin typeface="Arial"/>
              </a:endParaRPr>
            </a:p>
          </p:txBody>
        </p:sp>
        <p:sp>
          <p:nvSpPr>
            <p:cNvPr id="232" name="CustomShape 4"/>
            <p:cNvSpPr/>
            <p:nvPr/>
          </p:nvSpPr>
          <p:spPr>
            <a:xfrm>
              <a:off x="4419000" y="3219480"/>
              <a:ext cx="2742840" cy="2742840"/>
            </a:xfrm>
            <a:prstGeom prst="ellipse">
              <a:avLst/>
            </a:prstGeom>
            <a:solidFill>
              <a:schemeClr val="accent3">
                <a:alpha val="5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0" rIns="0" tIns="0" bIns="0" anchor="ctr"/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b="1" lang="zxx" sz="1500" spc="-1" strike="noStrike">
                  <a:solidFill>
                    <a:srgbClr val="000000"/>
                  </a:solidFill>
                  <a:latin typeface="Consolas"/>
                </a:rPr>
                <a:t>[Автоматическое сравнение]</a:t>
              </a:r>
              <a:endParaRPr b="0" lang="zxx" sz="1500" spc="-1" strike="noStrike">
                <a:latin typeface="Arial"/>
              </a:endParaRPr>
            </a:p>
          </p:txBody>
        </p:sp>
        <p:sp>
          <p:nvSpPr>
            <p:cNvPr id="233" name="CustomShape 5"/>
            <p:cNvSpPr/>
            <p:nvPr/>
          </p:nvSpPr>
          <p:spPr>
            <a:xfrm>
              <a:off x="2439000" y="3219480"/>
              <a:ext cx="2742840" cy="2742840"/>
            </a:xfrm>
            <a:prstGeom prst="ellipse">
              <a:avLst/>
            </a:prstGeom>
            <a:solidFill>
              <a:schemeClr val="accent4">
                <a:alpha val="5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0" rIns="0" tIns="0" bIns="0" anchor="ctr"/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b="1" lang="zxx" sz="1500" spc="-1" strike="noStrike">
                  <a:solidFill>
                    <a:srgbClr val="000000"/>
                  </a:solidFill>
                  <a:latin typeface="Consolas"/>
                </a:rPr>
                <a:t>[Классификация языковых групп]</a:t>
              </a:r>
              <a:endParaRPr b="0" lang="zxx" sz="1500" spc="-1" strike="noStrike">
                <a:latin typeface="Arial"/>
              </a:endParaRPr>
            </a:p>
          </p:txBody>
        </p:sp>
      </p:grpSp>
      <p:grpSp>
        <p:nvGrpSpPr>
          <p:cNvPr id="234" name="Group 6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>
            <a:norm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44d26"/>
                </a:solidFill>
                <a:latin typeface="Consolas"/>
              </a:rPr>
              <a:t>[Этимологические базы данных]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914400" y="1483920"/>
            <a:ext cx="374868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  <a:spcBef>
                <a:spcPts val="581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Consolas"/>
                <a:ea typeface="Microsoft YaHei"/>
              </a:rPr>
              <a:t>Компьютерно-ориентированные этимологические базы данных появляются начиная с 60-х годов XX века. Наиболее распространенный тип дигитализации — электронная копия бумажной версии этимологического словаря с текстовым поиском, ср. R.L. Turner 'A Comparative Dictionary of Indo-Aryan Languages: </a:t>
            </a:r>
            <a:r>
              <a:rPr b="0" lang="ru-RU" sz="1600" spc="-1" strike="noStrike">
                <a:solidFill>
                  <a:srgbClr val="000000"/>
                </a:solidFill>
                <a:latin typeface="Consolas"/>
              </a:rPr>
              <a:t>dsalsrv04.uchicago.edu/dictionaries/soas/.</a:t>
            </a:r>
            <a:endParaRPr b="0" lang="ru-RU" sz="1600" spc="-1" strike="noStrike">
              <a:solidFill>
                <a:srgbClr val="000000"/>
              </a:solidFill>
              <a:latin typeface="Consolas"/>
            </a:endParaRPr>
          </a:p>
          <a:p>
            <a:pPr marL="274320" indent="-273960" algn="just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1" lang="ru-RU" sz="1600" spc="-1" strike="noStrike">
                <a:solidFill>
                  <a:srgbClr val="000000"/>
                </a:solidFill>
                <a:latin typeface="Consolas"/>
              </a:rPr>
              <a:t>Ранние базы</a:t>
            </a:r>
            <a:r>
              <a:rPr b="0" lang="ru-RU" sz="1600" spc="-1" strike="noStrike">
                <a:solidFill>
                  <a:srgbClr val="000000"/>
                </a:solidFill>
                <a:latin typeface="Consolas"/>
              </a:rPr>
              <a:t>: I. Dyen </a:t>
            </a:r>
            <a:r>
              <a:rPr b="0" lang="ru-RU" sz="1600" spc="-1" strike="noStrike">
                <a:solidFill>
                  <a:srgbClr val="000000"/>
                </a:solidFill>
                <a:latin typeface="Consolas"/>
                <a:ea typeface="FreeSans;Arial"/>
              </a:rPr>
              <a:t>Comparative Indo-European languages</a:t>
            </a:r>
            <a:r>
              <a:rPr b="0" lang="ru-RU" sz="1600" spc="-1" strike="noStrike">
                <a:solidFill>
                  <a:srgbClr val="000000"/>
                </a:solidFill>
                <a:latin typeface="Consolas"/>
              </a:rPr>
              <a:t> https://thevore.com/ie/cmp/</a:t>
            </a:r>
            <a:endParaRPr b="0" lang="ru-RU" sz="1600" spc="-1" strike="noStrike">
              <a:solidFill>
                <a:srgbClr val="000000"/>
              </a:solidFill>
              <a:latin typeface="Consolas"/>
            </a:endParaRPr>
          </a:p>
          <a:p>
            <a:pPr marL="274320" indent="-273960" algn="just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0" lang="ru-RU" sz="1600" spc="-1" strike="noStrike">
                <a:solidFill>
                  <a:srgbClr val="000000"/>
                </a:solidFill>
                <a:latin typeface="Consolas"/>
              </a:rPr>
              <a:t>R. Blust полинезийская база PolLex https://pollex.shh.mpg.de</a:t>
            </a:r>
            <a:endParaRPr b="0" lang="ru-RU" sz="1600" spc="-1" strike="noStrike">
              <a:solidFill>
                <a:srgbClr val="000000"/>
              </a:solidFill>
              <a:latin typeface="Consolas"/>
            </a:endParaRPr>
          </a:p>
        </p:txBody>
      </p:sp>
      <p:pic>
        <p:nvPicPr>
          <p:cNvPr id="237" name="Picture 2" descr=""/>
          <p:cNvPicPr/>
          <p:nvPr/>
        </p:nvPicPr>
        <p:blipFill>
          <a:blip r:embed="rId1"/>
          <a:stretch/>
        </p:blipFill>
        <p:spPr>
          <a:xfrm>
            <a:off x="4644000" y="1628640"/>
            <a:ext cx="4038120" cy="1872720"/>
          </a:xfrm>
          <a:prstGeom prst="rect">
            <a:avLst/>
          </a:prstGeom>
          <a:ln>
            <a:noFill/>
          </a:ln>
        </p:spPr>
      </p:pic>
      <p:pic>
        <p:nvPicPr>
          <p:cNvPr id="238" name="Picture 3" descr=""/>
          <p:cNvPicPr/>
          <p:nvPr/>
        </p:nvPicPr>
        <p:blipFill>
          <a:blip r:embed="rId2"/>
          <a:stretch/>
        </p:blipFill>
        <p:spPr>
          <a:xfrm>
            <a:off x="4572000" y="3975120"/>
            <a:ext cx="4316400" cy="199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44d26"/>
                </a:solidFill>
                <a:latin typeface="Consolas"/>
              </a:rPr>
              <a:t>[RefLex]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  <p:pic>
        <p:nvPicPr>
          <p:cNvPr id="240" name="Picture 2" descr=""/>
          <p:cNvPicPr/>
          <p:nvPr/>
        </p:nvPicPr>
        <p:blipFill>
          <a:blip r:embed="rId1"/>
          <a:stretch/>
        </p:blipFill>
        <p:spPr>
          <a:xfrm>
            <a:off x="467640" y="1628640"/>
            <a:ext cx="4038120" cy="1846440"/>
          </a:xfrm>
          <a:prstGeom prst="rect">
            <a:avLst/>
          </a:prstGeom>
          <a:ln>
            <a:noFill/>
          </a:ln>
        </p:spPr>
      </p:pic>
      <p:pic>
        <p:nvPicPr>
          <p:cNvPr id="241" name="Picture 3" descr=""/>
          <p:cNvPicPr/>
          <p:nvPr/>
        </p:nvPicPr>
        <p:blipFill>
          <a:blip r:embed="rId2"/>
          <a:stretch/>
        </p:blipFill>
        <p:spPr>
          <a:xfrm>
            <a:off x="4716000" y="1556640"/>
            <a:ext cx="4038120" cy="312948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44d26"/>
                </a:solidFill>
                <a:latin typeface="Consolas"/>
              </a:rPr>
              <a:t>[Starling]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  <p:pic>
        <p:nvPicPr>
          <p:cNvPr id="243" name="Picture 2" descr=""/>
          <p:cNvPicPr/>
          <p:nvPr/>
        </p:nvPicPr>
        <p:blipFill>
          <a:blip r:embed="rId1"/>
          <a:stretch/>
        </p:blipFill>
        <p:spPr>
          <a:xfrm>
            <a:off x="467640" y="1628640"/>
            <a:ext cx="4038120" cy="1787040"/>
          </a:xfrm>
          <a:prstGeom prst="rect">
            <a:avLst/>
          </a:prstGeom>
          <a:ln>
            <a:noFill/>
          </a:ln>
        </p:spPr>
      </p:pic>
      <p:pic>
        <p:nvPicPr>
          <p:cNvPr id="244" name="Picture 4" descr=""/>
          <p:cNvPicPr/>
          <p:nvPr/>
        </p:nvPicPr>
        <p:blipFill>
          <a:blip r:embed="rId2"/>
          <a:stretch/>
        </p:blipFill>
        <p:spPr>
          <a:xfrm>
            <a:off x="4644000" y="1556640"/>
            <a:ext cx="4038120" cy="2153520"/>
          </a:xfrm>
          <a:prstGeom prst="rect">
            <a:avLst/>
          </a:prstGeom>
          <a:ln>
            <a:noFill/>
          </a:ln>
        </p:spPr>
      </p:pic>
      <p:pic>
        <p:nvPicPr>
          <p:cNvPr id="245" name="Picture 3" descr=""/>
          <p:cNvPicPr/>
          <p:nvPr/>
        </p:nvPicPr>
        <p:blipFill>
          <a:blip r:embed="rId3"/>
          <a:stretch/>
        </p:blipFill>
        <p:spPr>
          <a:xfrm>
            <a:off x="431640" y="3789000"/>
            <a:ext cx="4032000" cy="1819080"/>
          </a:xfrm>
          <a:prstGeom prst="rect">
            <a:avLst/>
          </a:prstGeom>
          <a:ln>
            <a:noFill/>
          </a:ln>
        </p:spPr>
      </p:pic>
      <p:pic>
        <p:nvPicPr>
          <p:cNvPr id="246" name="Picture 5" descr=""/>
          <p:cNvPicPr/>
          <p:nvPr/>
        </p:nvPicPr>
        <p:blipFill>
          <a:blip r:embed="rId4"/>
          <a:stretch/>
        </p:blipFill>
        <p:spPr>
          <a:xfrm>
            <a:off x="4644000" y="3789000"/>
            <a:ext cx="4032000" cy="214596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44d26"/>
                </a:solidFill>
                <a:latin typeface="Consolas"/>
              </a:rPr>
              <a:t>[Starling]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  <p:pic>
        <p:nvPicPr>
          <p:cNvPr id="248" name="Picture 2" descr=""/>
          <p:cNvPicPr/>
          <p:nvPr/>
        </p:nvPicPr>
        <p:blipFill>
          <a:blip r:embed="rId1"/>
          <a:stretch/>
        </p:blipFill>
        <p:spPr>
          <a:xfrm>
            <a:off x="914400" y="1649160"/>
            <a:ext cx="7772040" cy="416916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44d26"/>
                </a:solidFill>
                <a:latin typeface="Consolas"/>
              </a:rPr>
              <a:t>[LingvoDoc]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  <p:pic>
        <p:nvPicPr>
          <p:cNvPr id="250" name="Picture 2" descr=""/>
          <p:cNvPicPr/>
          <p:nvPr/>
        </p:nvPicPr>
        <p:blipFill>
          <a:blip r:embed="rId1"/>
          <a:stretch/>
        </p:blipFill>
        <p:spPr>
          <a:xfrm>
            <a:off x="395640" y="4005000"/>
            <a:ext cx="4038120" cy="1855800"/>
          </a:xfrm>
          <a:prstGeom prst="rect">
            <a:avLst/>
          </a:prstGeom>
          <a:ln>
            <a:noFill/>
          </a:ln>
        </p:spPr>
      </p:pic>
      <p:pic>
        <p:nvPicPr>
          <p:cNvPr id="251" name="Picture 4" descr=""/>
          <p:cNvPicPr/>
          <p:nvPr/>
        </p:nvPicPr>
        <p:blipFill>
          <a:blip r:embed="rId2"/>
          <a:stretch/>
        </p:blipFill>
        <p:spPr>
          <a:xfrm>
            <a:off x="4933800" y="2568600"/>
            <a:ext cx="3749400" cy="2330280"/>
          </a:xfrm>
          <a:prstGeom prst="rect">
            <a:avLst/>
          </a:prstGeom>
          <a:ln>
            <a:noFill/>
          </a:ln>
        </p:spPr>
      </p:pic>
      <p:pic>
        <p:nvPicPr>
          <p:cNvPr id="252" name="Picture 3" descr=""/>
          <p:cNvPicPr/>
          <p:nvPr/>
        </p:nvPicPr>
        <p:blipFill>
          <a:blip r:embed="rId3"/>
          <a:stretch/>
        </p:blipFill>
        <p:spPr>
          <a:xfrm>
            <a:off x="395640" y="1700640"/>
            <a:ext cx="4032000" cy="183564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44d26"/>
                </a:solidFill>
                <a:latin typeface="Consolas"/>
              </a:rPr>
              <a:t>[Классификация]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algn="just">
              <a:lnSpc>
                <a:spcPct val="100000"/>
              </a:lnSpc>
              <a:spcBef>
                <a:spcPts val="581"/>
              </a:spcBef>
            </a:pPr>
            <a:r>
              <a:rPr b="1" lang="ru-RU" sz="2600" spc="-1" strike="noStrike">
                <a:solidFill>
                  <a:srgbClr val="000000"/>
                </a:solidFill>
                <a:latin typeface="Consolas"/>
              </a:rPr>
              <a:t>Списки Сводеша: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 marL="274320" indent="-273960" algn="just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1" lang="ru-RU" sz="2600" spc="-1" strike="noStrike">
                <a:solidFill>
                  <a:srgbClr val="000000"/>
                </a:solidFill>
                <a:latin typeface="Consolas"/>
              </a:rPr>
              <a:t>1950</a:t>
            </a: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: 165-словный список базисной лексики для салишских языков, 225-словный список для сравнения 2 форм английского языка (120 слов совпадают)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 marL="274320" indent="-273960" algn="just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1" lang="ru-RU" sz="2600" spc="-1" strike="noStrike">
                <a:solidFill>
                  <a:srgbClr val="000000"/>
                </a:solidFill>
                <a:latin typeface="Consolas"/>
              </a:rPr>
              <a:t>1951</a:t>
            </a: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: 143-словный список базисной лексики для эскимосских языков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 marL="274320" indent="-273960" algn="just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1" lang="ru-RU" sz="2600" spc="-1" strike="noStrike">
                <a:solidFill>
                  <a:srgbClr val="000000"/>
                </a:solidFill>
                <a:latin typeface="Consolas"/>
              </a:rPr>
              <a:t>1952</a:t>
            </a: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: 215-словный список, в [Lees 1953] приводятся исходные данные для расчета (видно, что для каждой из пар собрано от 200 до 214 слов)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 marL="274320" indent="-273960" algn="just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1" lang="ru-RU" sz="2600" spc="-1" strike="noStrike">
                <a:solidFill>
                  <a:srgbClr val="000000"/>
                </a:solidFill>
                <a:latin typeface="Consolas"/>
              </a:rPr>
              <a:t>1953</a:t>
            </a: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: 178-словный список для определения степени родства уастеков и юкатеков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 marL="274320" indent="-273960" algn="just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1" lang="ru-RU" sz="2600" spc="-1" strike="noStrike">
                <a:solidFill>
                  <a:srgbClr val="000000"/>
                </a:solidFill>
                <a:latin typeface="Consolas"/>
              </a:rPr>
              <a:t>1954</a:t>
            </a: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: 97-словный список, собранный для 120 языков из 40 семей для демонстрации перспективы поиска родства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 marL="274320" indent="-273960" algn="just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1" lang="ru-RU" sz="2600" spc="-1" strike="noStrike">
                <a:solidFill>
                  <a:srgbClr val="000000"/>
                </a:solidFill>
                <a:latin typeface="Consolas"/>
              </a:rPr>
              <a:t>1955</a:t>
            </a: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: 100-словный список, первая попытка определение устойчивости лексики по данным 8 пар «предок – потомок» (сумма десятилетий между парами «предок - потомок», где слово сохранилось, делится на сумму десятилетий для всех пар, где для предка и потомка зафиксировано слово). Этим способом отобраны 92 слова из 215 (из списка 1952), далее добавлены 8 слов.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 algn="just">
              <a:lnSpc>
                <a:spcPct val="100000"/>
              </a:lnSpc>
              <a:spcBef>
                <a:spcPts val="581"/>
              </a:spcBef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Сам Сводеш использовал свой метод исключительно для датирования узлов древа, а не для языковой классификации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44d26"/>
                </a:solidFill>
                <a:latin typeface="Consolas"/>
              </a:rPr>
              <a:t>[Классификация]</a:t>
            </a:r>
            <a:endParaRPr b="0" lang="ru-RU" sz="40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56" name="TextShape 2"/>
          <p:cNvSpPr txBox="1"/>
          <p:nvPr/>
        </p:nvSpPr>
        <p:spPr>
          <a:xfrm>
            <a:off x="914400" y="1447920"/>
            <a:ext cx="374868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Sankoff 1969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257" name="TextShape 3"/>
          <p:cNvSpPr txBox="1"/>
          <p:nvPr/>
        </p:nvSpPr>
        <p:spPr>
          <a:xfrm>
            <a:off x="4933800" y="1447920"/>
            <a:ext cx="374868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a5b592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olas"/>
              </a:rPr>
              <a:t>Guy 1980</a:t>
            </a:r>
            <a:endParaRPr b="0" lang="ru-RU" sz="2600" spc="-1" strike="noStrike">
              <a:solidFill>
                <a:srgbClr val="000000"/>
              </a:solidFill>
              <a:latin typeface="Consolas"/>
            </a:endParaRPr>
          </a:p>
        </p:txBody>
      </p:sp>
      <p:pic>
        <p:nvPicPr>
          <p:cNvPr id="258" name="Picture 3" descr=""/>
          <p:cNvPicPr/>
          <p:nvPr/>
        </p:nvPicPr>
        <p:blipFill>
          <a:blip r:embed="rId1"/>
          <a:stretch/>
        </p:blipFill>
        <p:spPr>
          <a:xfrm>
            <a:off x="323640" y="2104920"/>
            <a:ext cx="4320000" cy="2880000"/>
          </a:xfrm>
          <a:prstGeom prst="rect">
            <a:avLst/>
          </a:prstGeom>
          <a:ln>
            <a:noFill/>
          </a:ln>
        </p:spPr>
      </p:pic>
      <p:pic>
        <p:nvPicPr>
          <p:cNvPr id="259" name="Picture 4" descr=""/>
          <p:cNvPicPr/>
          <p:nvPr/>
        </p:nvPicPr>
        <p:blipFill>
          <a:blip r:embed="rId2"/>
          <a:stretch/>
        </p:blipFill>
        <p:spPr>
          <a:xfrm>
            <a:off x="4644000" y="2053800"/>
            <a:ext cx="4173120" cy="397152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1693</TotalTime>
  <Application>LibreOffice/6.0.3.2$Linux_X86_64 LibreOffice_project/00m0$Build-2</Application>
  <Words>729</Words>
  <Paragraphs>73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2018-09-26T09:49:33Z</dcterms:created>
  <dc:creator>Windows User</dc:creator>
  <dc:description/>
  <dc:language>ru-RU</dc:language>
  <cp:lastModifiedBy/>
  <dcterms:modified xsi:type="dcterms:W3CDTF">2018-09-28T02:25:50Z</dcterms:modified>
  <cp:revision>19</cp:revision>
  <dc:subject/>
  <dc:title>[Компьютерные методы в сравнительно-историческом языкознании]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