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4" r:id="rId9"/>
    <p:sldId id="265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42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01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2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7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9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2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8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4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07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4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926C4-4EBA-4AB9-B616-A30C3DB352BF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E5851-A2E2-4241-B74C-BA797D1AA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83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online.ru/malyiy_akademicheskiy_slovar" TargetMode="External"/><Relationship Id="rId2" Type="http://schemas.openxmlformats.org/officeDocument/2006/relationships/hyperlink" Target="http://reword.org/onli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eb-web.ru/feb/ushakov/ush-abc/default.as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6864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Словари в справочно-информационной системе СКАЗКА-2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ru-RU" dirty="0" err="1" smtClean="0"/>
              <a:t>Рафаева</a:t>
            </a:r>
            <a:r>
              <a:rPr lang="ru-RU" dirty="0" smtClean="0"/>
              <a:t> Анна Валерьевна</a:t>
            </a:r>
          </a:p>
          <a:p>
            <a:r>
              <a:rPr lang="ru-RU" dirty="0" smtClean="0"/>
              <a:t>НИВЦ МГУ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975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описании системы родства бабы-яги (явным образом в тексте)…</a:t>
            </a:r>
            <a:endParaRPr lang="ru-RU" dirty="0"/>
          </a:p>
        </p:txBody>
      </p:sp>
      <p:pic>
        <p:nvPicPr>
          <p:cNvPr id="4" name="Рисунок 3" descr="баба-яга_родст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68" y="1628800"/>
            <a:ext cx="7637145" cy="4623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63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это материалы к словарю именно сказочных персонажей…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Неоднократно было замечено, что действия и характеристики мифологического и фольклорного персонажа отнюдь не произвольны, и, зная имя персонажа, мы часто можем предсказать и его поступки. О. М. </a:t>
            </a:r>
            <a:r>
              <a:rPr lang="ru-RU" dirty="0" err="1"/>
              <a:t>Фрейденберг</a:t>
            </a:r>
            <a:r>
              <a:rPr lang="ru-RU" dirty="0"/>
              <a:t> выразила это наблюдение следующим образом: «Основной закон мифологического, а затем и фольклорного </a:t>
            </a:r>
            <a:r>
              <a:rPr lang="ru-RU" dirty="0" err="1"/>
              <a:t>сюжетосложения</a:t>
            </a:r>
            <a:r>
              <a:rPr lang="ru-RU" dirty="0"/>
              <a:t> заключается в том, что значимость, выраженная в имени персонажа и, следователи </a:t>
            </a:r>
            <a:r>
              <a:rPr lang="ru-RU" dirty="0" err="1"/>
              <a:t>ьно</a:t>
            </a:r>
            <a:r>
              <a:rPr lang="ru-RU" dirty="0"/>
              <a:t>, в его метафорической сущности, развертывается в действие, составляющее мотив; герой делает только то, что семантически сам означает. &lt;...&gt; Таким образом в мифологическом сюжете (под которым нужно понимать не сюжет мифа, но сюжет, созданный мифотворческим мышлением, т.е. сюжет и персонажа, и вещи, и действия) мотивы не только связаны с персонажем, но являются его действенной формой. &lt;...&gt; Каждый образ воплощен; эти воплощения получают развернутые мотивы действий и состояний в обряде и мифе» [</a:t>
            </a:r>
            <a:r>
              <a:rPr lang="ru-RU" dirty="0" err="1"/>
              <a:t>Фрейденберг</a:t>
            </a:r>
            <a:r>
              <a:rPr lang="ru-RU" dirty="0"/>
              <a:t> 1997: 222 – 223].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322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 структуре словарной статьи: от материала и от теории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Словарная статья должна включать в </a:t>
            </a:r>
            <a:r>
              <a:rPr lang="ru-RU" sz="1600" dirty="0" smtClean="0"/>
              <a:t>себя (но не ограничиваться этими пунктами):</a:t>
            </a:r>
            <a:endParaRPr lang="ru-RU" sz="1600" dirty="0"/>
          </a:p>
          <a:p>
            <a:pPr lvl="0"/>
            <a:r>
              <a:rPr lang="ru-RU" sz="1600" dirty="0"/>
              <a:t>Наиболее частое наименование персонажа;</a:t>
            </a:r>
          </a:p>
          <a:p>
            <a:pPr lvl="0"/>
            <a:r>
              <a:rPr lang="ru-RU" sz="1600" dirty="0"/>
              <a:t>Другие имена или прозвания персонажа;</a:t>
            </a:r>
          </a:p>
          <a:p>
            <a:pPr lvl="0"/>
            <a:r>
              <a:rPr lang="ru-RU" sz="1600" dirty="0"/>
              <a:t>Внешний вид, пол, возраст;</a:t>
            </a:r>
          </a:p>
          <a:p>
            <a:pPr lvl="0"/>
            <a:r>
              <a:rPr lang="ru-RU" sz="1600" dirty="0"/>
              <a:t>Типичное место обитания, если есть (например, для Царевны-Лягушки таким местом будет только болото; черти – во множественном числе – живут в болоте или в озере и т.п.);</a:t>
            </a:r>
          </a:p>
          <a:p>
            <a:pPr lvl="0"/>
            <a:r>
              <a:rPr lang="ru-RU" sz="1600" dirty="0"/>
              <a:t>Дополнительные характеристики;</a:t>
            </a:r>
          </a:p>
          <a:p>
            <a:pPr lvl="0"/>
            <a:r>
              <a:rPr lang="ru-RU" sz="1600" dirty="0"/>
              <a:t>Типичные атрибуты;</a:t>
            </a:r>
          </a:p>
          <a:p>
            <a:pPr lvl="0"/>
            <a:r>
              <a:rPr lang="ru-RU" sz="1600" dirty="0"/>
              <a:t>Типичные семантические оппозиции и их комбинации, характеризующие персонаж (например, </a:t>
            </a:r>
            <a:r>
              <a:rPr lang="ru-RU" sz="1600" i="1" dirty="0"/>
              <a:t>добрая, трудолюбивая, красивая</a:t>
            </a:r>
            <a:r>
              <a:rPr lang="ru-RU" sz="1600" dirty="0"/>
              <a:t> падчерица </a:t>
            </a:r>
            <a:r>
              <a:rPr lang="ru-RU" sz="1600" dirty="0" err="1"/>
              <a:t>vs</a:t>
            </a:r>
            <a:r>
              <a:rPr lang="ru-RU" sz="1600" dirty="0"/>
              <a:t> </a:t>
            </a:r>
            <a:r>
              <a:rPr lang="ru-RU" sz="1600" i="1" dirty="0"/>
              <a:t>злой, ленивой</a:t>
            </a:r>
            <a:r>
              <a:rPr lang="ru-RU" sz="1600" dirty="0"/>
              <a:t> (иногда также </a:t>
            </a:r>
            <a:r>
              <a:rPr lang="ru-RU" sz="1600" i="1" dirty="0"/>
              <a:t>уродливой</a:t>
            </a:r>
            <a:r>
              <a:rPr lang="ru-RU" sz="1600" dirty="0"/>
              <a:t>) ложной героине);</a:t>
            </a:r>
          </a:p>
          <a:p>
            <a:pPr lvl="0"/>
            <a:r>
              <a:rPr lang="ru-RU" sz="1600" dirty="0"/>
              <a:t>Роли (в понимании </a:t>
            </a:r>
            <a:r>
              <a:rPr lang="ru-RU" sz="1600" dirty="0" err="1"/>
              <a:t>Проппа</a:t>
            </a:r>
            <a:r>
              <a:rPr lang="ru-RU" sz="1600" dirty="0"/>
              <a:t>) персонажа в волшебных сказках;</a:t>
            </a:r>
          </a:p>
          <a:p>
            <a:pPr lvl="0"/>
            <a:r>
              <a:rPr lang="ru-RU" sz="1600" dirty="0"/>
              <a:t>Другие семантические роли (например, </a:t>
            </a:r>
            <a:r>
              <a:rPr lang="ru-RU" sz="1600" i="1" dirty="0"/>
              <a:t>кот</a:t>
            </a:r>
            <a:r>
              <a:rPr lang="ru-RU" sz="1600" dirty="0"/>
              <a:t> может быть помощником героя, а может являться диковинкой, объектом добывания или обмена на конечную сказочную ценность. Кроме того, кот упоминается в ряде трудных задач: так, в </a:t>
            </a:r>
            <a:r>
              <a:rPr lang="ru-RU" sz="1600" dirty="0" err="1"/>
              <a:t>Аф</a:t>
            </a:r>
            <a:r>
              <a:rPr lang="ru-RU" sz="1600" dirty="0"/>
              <a:t> 216 герой должен построить мост: «Теперь сделай мне за единую ночь, чтоб по обе стороны моста росли яблони, на тех яблонях висели бы спелые яблочки, пели бы птицы райские да мяукали котики морские; а не будет готово, то мой меч — твоя голова с плеч</a:t>
            </a:r>
            <a:r>
              <a:rPr lang="ru-RU" sz="1600" dirty="0" smtClean="0"/>
              <a:t>!»).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5936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СКАЗКА-2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Справочно-информационная система </a:t>
            </a:r>
            <a:r>
              <a:rPr lang="ru-RU" dirty="0" smtClean="0"/>
              <a:t>СКАЗКА-2 является </a:t>
            </a:r>
            <a:r>
              <a:rPr lang="ru-RU" dirty="0"/>
              <a:t>работающим прототипом АРМ </a:t>
            </a:r>
            <a:r>
              <a:rPr lang="ru-RU" dirty="0" smtClean="0"/>
              <a:t>фольклориста.</a:t>
            </a:r>
          </a:p>
          <a:p>
            <a:r>
              <a:rPr lang="ru-RU" dirty="0" smtClean="0"/>
              <a:t>С помощью системы исследовались: сюжет русской сказки (прежде всего волшебной), мотивный фонд сказки, персонажи, локусы, родственные отношения, роль числа и цвета, представление чувств в сказке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45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/>
          <a:lstStyle/>
          <a:p>
            <a:r>
              <a:rPr lang="ru-RU" dirty="0" smtClean="0"/>
              <a:t>Что входит в систему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Autofit/>
          </a:bodyPr>
          <a:lstStyle/>
          <a:p>
            <a:pPr lvl="0"/>
            <a:r>
              <a:rPr lang="ru-RU" sz="1700" dirty="0"/>
              <a:t>Корпус сказочных текстов по ряду авторитетных сказочных сборников (1,3 млн. словоупотреблений). </a:t>
            </a:r>
            <a:r>
              <a:rPr lang="ru-RU" sz="1700" dirty="0" smtClean="0"/>
              <a:t>Программные </a:t>
            </a:r>
            <a:r>
              <a:rPr lang="ru-RU" sz="1700" dirty="0"/>
              <a:t>средства для работы с текстом (составление частотного словаря, составление конкордансов по заданным ключевым и стоп-словам, простые подсчеты).</a:t>
            </a:r>
          </a:p>
          <a:p>
            <a:pPr lvl="0"/>
            <a:r>
              <a:rPr lang="ru-RU" sz="1700" dirty="0"/>
              <a:t>Программные средства для представления и визуализации полученных данных. Используется либо свободно распространяемое ПО, либо ПО, разработанное автором. Так, для графического представления хранения заданных пользователем отношений между объектами служит разработанное автором программное обеспечение, в то время, как графическое представление этих связей осуществляется с помощью пакета </a:t>
            </a:r>
            <a:r>
              <a:rPr lang="en-US" sz="1700" dirty="0" err="1"/>
              <a:t>GraphViz</a:t>
            </a:r>
            <a:r>
              <a:rPr lang="ru-RU" sz="1700" dirty="0"/>
              <a:t>. В качестве объекта может выступать сказочный персонаж, локус или роль персонажа по В.Я. </a:t>
            </a:r>
            <a:r>
              <a:rPr lang="ru-RU" sz="1700" dirty="0" err="1"/>
              <a:t>Проппу</a:t>
            </a:r>
            <a:r>
              <a:rPr lang="ru-RU" sz="1700" dirty="0"/>
              <a:t>; отношения между ними задаются пользователем в зависимости от поставленной задачи, например, </a:t>
            </a:r>
            <a:r>
              <a:rPr lang="ru-RU" sz="1700" i="1" dirty="0"/>
              <a:t>состоять в родстве</a:t>
            </a:r>
            <a:r>
              <a:rPr lang="ru-RU" sz="1700" dirty="0"/>
              <a:t>.</a:t>
            </a:r>
          </a:p>
          <a:p>
            <a:pPr lvl="0"/>
            <a:r>
              <a:rPr lang="ru-RU" sz="1700" dirty="0"/>
              <a:t>Электронные версии ряда толковых словарей и ряд простых программ для извлечения данных из словарных статей.</a:t>
            </a:r>
          </a:p>
          <a:p>
            <a:pPr lvl="0"/>
            <a:r>
              <a:rPr lang="ru-RU" sz="1700" dirty="0"/>
              <a:t>Частотный словарь словоформ, создаваемый </a:t>
            </a:r>
            <a:r>
              <a:rPr lang="ru-RU" sz="1700" dirty="0" err="1"/>
              <a:t>программно</a:t>
            </a:r>
            <a:r>
              <a:rPr lang="ru-RU" sz="1700" dirty="0"/>
              <a:t>.</a:t>
            </a:r>
          </a:p>
          <a:p>
            <a:pPr lvl="0"/>
            <a:r>
              <a:rPr lang="ru-RU" sz="1700" dirty="0"/>
              <a:t>Материалы к словарю сказочных персонажей</a:t>
            </a:r>
            <a:r>
              <a:rPr lang="ru-RU" sz="1700" dirty="0" smtClean="0"/>
              <a:t>.</a:t>
            </a:r>
          </a:p>
          <a:p>
            <a:pPr lvl="0"/>
            <a:r>
              <a:rPr lang="ru-RU" sz="1700" dirty="0" smtClean="0"/>
              <a:t>Метаданные (комментарии к сказочным текстам, фольклорные указатели, данные о ходе наполнения системы, комментарии к сказочным текстам и сборникам и т.п.)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01915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4300" b="1" dirty="0"/>
              <a:t>Народные русские сказки А. Н. Афанасьева: В 3 т. / </a:t>
            </a:r>
            <a:r>
              <a:rPr lang="ru-RU" sz="4300" b="1" dirty="0" err="1"/>
              <a:t>Подгот</a:t>
            </a:r>
            <a:r>
              <a:rPr lang="ru-RU" sz="4300" b="1" dirty="0"/>
              <a:t>. Л. Г. </a:t>
            </a:r>
            <a:r>
              <a:rPr lang="ru-RU" sz="4300" b="1" dirty="0" err="1"/>
              <a:t>Бараг</a:t>
            </a:r>
            <a:r>
              <a:rPr lang="ru-RU" sz="4300" b="1" dirty="0"/>
              <a:t>, Н. В. Новиков; Отв. ред. Э. В. Померанцева, К. </a:t>
            </a:r>
            <a:r>
              <a:rPr lang="ru-RU" sz="4300" b="1" dirty="0" err="1"/>
              <a:t>В.Чистов</a:t>
            </a:r>
            <a:r>
              <a:rPr lang="ru-RU" sz="4300" b="1" dirty="0"/>
              <a:t>. — М.: Наука, 1984 – 1985.</a:t>
            </a:r>
          </a:p>
          <a:p>
            <a:r>
              <a:rPr lang="ru-RU" sz="4300" dirty="0" err="1" smtClean="0"/>
              <a:t>Азадовский</a:t>
            </a:r>
            <a:r>
              <a:rPr lang="ru-RU" sz="4300" dirty="0" smtClean="0"/>
              <a:t> </a:t>
            </a:r>
            <a:r>
              <a:rPr lang="ru-RU" sz="4300" dirty="0"/>
              <a:t>М. К. Восточносибирские сказки. СПб.: Тропа </a:t>
            </a:r>
            <a:r>
              <a:rPr lang="ru-RU" sz="4300" dirty="0" err="1"/>
              <a:t>Троянова</a:t>
            </a:r>
            <a:r>
              <a:rPr lang="ru-RU" sz="4300" dirty="0"/>
              <a:t>, 2006. – 534 с. </a:t>
            </a:r>
            <a:r>
              <a:rPr lang="ru-RU" sz="4300" dirty="0" smtClean="0"/>
              <a:t>Народные </a:t>
            </a:r>
            <a:r>
              <a:rPr lang="ru-RU" sz="4300" dirty="0"/>
              <a:t>русские сказки А. Н. Афанасьева: В 3 т. / </a:t>
            </a:r>
            <a:r>
              <a:rPr lang="ru-RU" sz="4300" dirty="0" err="1"/>
              <a:t>Подгот</a:t>
            </a:r>
            <a:r>
              <a:rPr lang="ru-RU" sz="4300" dirty="0"/>
              <a:t>. Л. Г. </a:t>
            </a:r>
            <a:r>
              <a:rPr lang="ru-RU" sz="4300" dirty="0" err="1"/>
              <a:t>Бараг</a:t>
            </a:r>
            <a:r>
              <a:rPr lang="ru-RU" sz="4300" dirty="0"/>
              <a:t>, Н. В. Новиков; Отв. ред. Э. В. Померанцева, К. </a:t>
            </a:r>
            <a:r>
              <a:rPr lang="ru-RU" sz="4300" dirty="0" err="1"/>
              <a:t>В.Чистов</a:t>
            </a:r>
            <a:r>
              <a:rPr lang="ru-RU" sz="4300" dirty="0"/>
              <a:t>. — М.: Наука, 1984 – 1985</a:t>
            </a:r>
            <a:r>
              <a:rPr lang="ru-RU" sz="4300" dirty="0" smtClean="0"/>
              <a:t>.</a:t>
            </a:r>
          </a:p>
          <a:p>
            <a:r>
              <a:rPr lang="ru-RU" sz="4300" dirty="0"/>
              <a:t>Северные сказки. Сборник Н. Е. </a:t>
            </a:r>
            <a:r>
              <a:rPr lang="ru-RU" sz="4300" dirty="0" err="1"/>
              <a:t>Ончукова</a:t>
            </a:r>
            <a:r>
              <a:rPr lang="ru-RU" sz="4300" dirty="0"/>
              <a:t>: В 2 кн. СПб.: Тропа </a:t>
            </a:r>
            <a:r>
              <a:rPr lang="ru-RU" sz="4300" dirty="0" err="1"/>
              <a:t>Троянова</a:t>
            </a:r>
            <a:r>
              <a:rPr lang="ru-RU" sz="4300" dirty="0"/>
              <a:t>, 1998. </a:t>
            </a:r>
            <a:endParaRPr lang="ru-RU" sz="4300" dirty="0" smtClean="0"/>
          </a:p>
          <a:p>
            <a:r>
              <a:rPr lang="ru-RU" sz="4300" dirty="0"/>
              <a:t>Сказки и легенды пушкинских мест: записи 1927 – 1929 гг. / Записи на местах, наблюдения и исследования </a:t>
            </a:r>
            <a:r>
              <a:rPr lang="ru-RU" sz="4300" dirty="0" err="1"/>
              <a:t>чл</a:t>
            </a:r>
            <a:r>
              <a:rPr lang="ru-RU" sz="4300" dirty="0"/>
              <a:t>-корр. АН СССР В.И. Чернышева. Репринтное воспроизведение  издания 1950 г. – СПб: «Наука», 2004. – 344 с</a:t>
            </a:r>
            <a:r>
              <a:rPr lang="ru-RU" sz="4300" dirty="0" smtClean="0"/>
              <a:t>.</a:t>
            </a:r>
          </a:p>
          <a:p>
            <a:r>
              <a:rPr lang="ru-RU" sz="4300" dirty="0"/>
              <a:t>Русская сказка. Избранные мастера: В 2 т. / Ред. и </a:t>
            </a:r>
            <a:r>
              <a:rPr lang="ru-RU" sz="4300" dirty="0" err="1"/>
              <a:t>коммент</a:t>
            </a:r>
            <a:r>
              <a:rPr lang="ru-RU" sz="4300" dirty="0"/>
              <a:t> М.К. </a:t>
            </a:r>
            <a:r>
              <a:rPr lang="ru-RU" sz="4300" dirty="0" err="1"/>
              <a:t>Азадовского</a:t>
            </a:r>
            <a:r>
              <a:rPr lang="ru-RU" sz="4300" dirty="0"/>
              <a:t>. – [М., Л.]: </a:t>
            </a:r>
            <a:r>
              <a:rPr lang="en-US" sz="4300" dirty="0"/>
              <a:t>Academia</a:t>
            </a:r>
            <a:r>
              <a:rPr lang="ru-RU" sz="4300" dirty="0"/>
              <a:t>, 1932. Также: Русская сказка. Избранные мастера: В 2 т. / Ред. и </a:t>
            </a:r>
            <a:r>
              <a:rPr lang="ru-RU" sz="4300" dirty="0" err="1"/>
              <a:t>коммент</a:t>
            </a:r>
            <a:r>
              <a:rPr lang="ru-RU" sz="4300" dirty="0"/>
              <a:t> М.К. </a:t>
            </a:r>
            <a:r>
              <a:rPr lang="ru-RU" sz="4300" dirty="0" err="1"/>
              <a:t>Азадовского</a:t>
            </a:r>
            <a:r>
              <a:rPr lang="ru-RU" sz="4300" dirty="0" smtClean="0"/>
              <a:t>.</a:t>
            </a:r>
          </a:p>
          <a:p>
            <a:r>
              <a:rPr lang="ru-RU" sz="4300" dirty="0" smtClean="0"/>
              <a:t>Русские </a:t>
            </a:r>
            <a:r>
              <a:rPr lang="ru-RU" sz="4300" dirty="0"/>
              <a:t>народные сказки казаков-</a:t>
            </a:r>
            <a:r>
              <a:rPr lang="ru-RU" sz="4300" dirty="0" err="1"/>
              <a:t>некрасовцев</a:t>
            </a:r>
            <a:r>
              <a:rPr lang="ru-RU" sz="4300" dirty="0"/>
              <a:t> /Сост. Ф.В. </a:t>
            </a:r>
            <a:r>
              <a:rPr lang="ru-RU" sz="4300" dirty="0" err="1"/>
              <a:t>Тумилевич</a:t>
            </a:r>
            <a:r>
              <a:rPr lang="ru-RU" sz="4300" dirty="0"/>
              <a:t>. Ростов, 1958</a:t>
            </a:r>
            <a:r>
              <a:rPr lang="ru-RU" sz="4300" dirty="0" smtClean="0"/>
              <a:t>.</a:t>
            </a:r>
          </a:p>
          <a:p>
            <a:r>
              <a:rPr lang="ru-RU" sz="4300" dirty="0"/>
              <a:t>Сказки и предания казаков-</a:t>
            </a:r>
            <a:r>
              <a:rPr lang="ru-RU" sz="4300" dirty="0" err="1"/>
              <a:t>некрасовцев</a:t>
            </a:r>
            <a:r>
              <a:rPr lang="ru-RU" sz="4300" dirty="0"/>
              <a:t> / Сост. Ф.В. </a:t>
            </a:r>
            <a:r>
              <a:rPr lang="ru-RU" sz="4300" dirty="0" err="1"/>
              <a:t>Тумилевич</a:t>
            </a:r>
            <a:r>
              <a:rPr lang="ru-RU" sz="4300" dirty="0"/>
              <a:t>. Ростов, 1961</a:t>
            </a:r>
            <a:r>
              <a:rPr lang="ru-RU" sz="4300" dirty="0" smtClean="0"/>
              <a:t>.</a:t>
            </a:r>
          </a:p>
          <a:p>
            <a:r>
              <a:rPr lang="ru-RU" sz="4300" dirty="0"/>
              <a:t>Худяков И.А. Великорусские сказки. Великорусские загадки. СПб.: Тропа </a:t>
            </a:r>
            <a:r>
              <a:rPr lang="ru-RU" sz="4300" dirty="0" err="1"/>
              <a:t>Троянова</a:t>
            </a:r>
            <a:r>
              <a:rPr lang="ru-RU" sz="4300" dirty="0"/>
              <a:t>, </a:t>
            </a:r>
            <a:r>
              <a:rPr lang="ru-RU" sz="4300" dirty="0" smtClean="0"/>
              <a:t>2001</a:t>
            </a:r>
          </a:p>
          <a:p>
            <a:r>
              <a:rPr lang="ru-RU" sz="4300" dirty="0" smtClean="0"/>
              <a:t>------------------------------------------------------------------------------------</a:t>
            </a:r>
          </a:p>
          <a:p>
            <a:r>
              <a:rPr lang="ru-RU" sz="4300" dirty="0" smtClean="0"/>
              <a:t>Великорусские сказки архива Русского географического общества. Сборник А.М. Смирнова. В 2 книгах. СПб.: Тропа </a:t>
            </a:r>
            <a:r>
              <a:rPr lang="ru-RU" sz="4300" dirty="0" err="1" smtClean="0"/>
              <a:t>Троянова</a:t>
            </a:r>
            <a:r>
              <a:rPr lang="ru-RU" sz="4300" dirty="0" smtClean="0"/>
              <a:t>, 2003.</a:t>
            </a:r>
          </a:p>
          <a:p>
            <a:r>
              <a:rPr lang="ru-RU" sz="4300" dirty="0" smtClean="0"/>
              <a:t>Старая погудка на новый лад. Русская сказка в изданиях конца </a:t>
            </a:r>
            <a:r>
              <a:rPr lang="en-US" sz="4300" dirty="0" smtClean="0"/>
              <a:t>XVIII</a:t>
            </a:r>
            <a:r>
              <a:rPr lang="ru-RU" sz="4300" dirty="0" smtClean="0"/>
              <a:t> века. СПб.: Тропа </a:t>
            </a:r>
            <a:r>
              <a:rPr lang="ru-RU" sz="4300" dirty="0" err="1" smtClean="0"/>
              <a:t>Троянова</a:t>
            </a:r>
            <a:r>
              <a:rPr lang="ru-RU" sz="4300" dirty="0" smtClean="0"/>
              <a:t>, 2003.</a:t>
            </a:r>
            <a:endParaRPr lang="ru-RU" sz="4300" dirty="0"/>
          </a:p>
        </p:txBody>
      </p:sp>
    </p:spTree>
    <p:extLst>
      <p:ext uri="{BB962C8B-B14F-4D97-AF65-F5344CB8AC3E}">
        <p14:creationId xmlns:p14="http://schemas.microsoft.com/office/powerpoint/2010/main" val="62545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Reword</a:t>
            </a:r>
            <a:r>
              <a:rPr lang="ru-RU" dirty="0"/>
              <a:t>. Бесплатная программа-словарь. – Режим доступа: </a:t>
            </a:r>
            <a:r>
              <a:rPr lang="ru-RU" u="sng" dirty="0">
                <a:hlinkClick r:id="rId2"/>
              </a:rPr>
              <a:t>http://reword.org/online</a:t>
            </a:r>
            <a:endParaRPr lang="ru-RU" dirty="0"/>
          </a:p>
          <a:p>
            <a:r>
              <a:rPr lang="ru-RU" dirty="0"/>
              <a:t>Словари Онлайн.  </a:t>
            </a:r>
            <a:r>
              <a:rPr lang="ru-RU" u="sng" dirty="0">
                <a:hlinkClick r:id="rId3"/>
              </a:rPr>
              <a:t>http://slovarionline.ru/malyiy_akademicheskiy_slovar</a:t>
            </a:r>
            <a:endParaRPr lang="ru-RU" dirty="0"/>
          </a:p>
          <a:p>
            <a:r>
              <a:rPr lang="ru-RU" dirty="0"/>
              <a:t>Даль В. И. Толковый словарь живого великорусского языка : в 4 т. / В. И. Даль. – 4-е изд., стереотип. – М., 2007.</a:t>
            </a:r>
          </a:p>
          <a:p>
            <a:r>
              <a:rPr lang="ru-RU" dirty="0"/>
              <a:t>Словарь русского языка: В 4-х т. / РАН, Ин-т </a:t>
            </a:r>
            <a:r>
              <a:rPr lang="ru-RU" dirty="0" err="1"/>
              <a:t>лингвистич</a:t>
            </a:r>
            <a:r>
              <a:rPr lang="ru-RU" dirty="0"/>
              <a:t>. исследований; Под ред. А. П. Евгеньевой. — 4-е изд., стер. — М., 1999. Режим доступа: </a:t>
            </a:r>
            <a:r>
              <a:rPr lang="ru-RU" u="sng" dirty="0">
                <a:hlinkClick r:id="rId4"/>
              </a:rPr>
              <a:t>http://feb-web.ru/feb/ushakov/ush-abc/default.asp</a:t>
            </a:r>
            <a:r>
              <a:rPr lang="ru-RU" dirty="0"/>
              <a:t> </a:t>
            </a:r>
          </a:p>
          <a:p>
            <a:r>
              <a:rPr lang="ru-RU" dirty="0"/>
              <a:t>Ожегов С. И., Шведова Н. Ю. Толковый словарь русского языка: 80 000 слов и фразеологических выражений. — 4-е изд., М., 1997. — 944 с.</a:t>
            </a:r>
          </a:p>
          <a:p>
            <a:r>
              <a:rPr lang="ru-RU" dirty="0"/>
              <a:t>Толковый словарь русского языка: В 4 т./ Под ред. Д. Н. Ушакова. — М., 1935—1940. – Режим доступа: </a:t>
            </a:r>
            <a:r>
              <a:rPr lang="ru-RU" u="sng" dirty="0">
                <a:hlinkClick r:id="rId4"/>
              </a:rPr>
              <a:t>http://</a:t>
            </a:r>
            <a:r>
              <a:rPr lang="ru-RU" u="sng" dirty="0" smtClean="0">
                <a:hlinkClick r:id="rId4"/>
              </a:rPr>
              <a:t>feb-web.ru/feb/ushakov/ush-abc/default.asp</a:t>
            </a:r>
            <a:endParaRPr lang="ru-RU" u="sng" dirty="0" smtClean="0"/>
          </a:p>
          <a:p>
            <a:r>
              <a:rPr lang="ru-RU" dirty="0" smtClean="0"/>
              <a:t>Создаваемый программой частотный словарь словоформ</a:t>
            </a:r>
          </a:p>
          <a:p>
            <a:r>
              <a:rPr lang="ru-RU" dirty="0" smtClean="0"/>
              <a:t>Словарь Зализняка (из состава пакета </a:t>
            </a:r>
            <a:r>
              <a:rPr lang="en-US" dirty="0" smtClean="0"/>
              <a:t>Starling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03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Программы (</a:t>
            </a:r>
            <a:r>
              <a:rPr lang="ru-RU" dirty="0" smtClean="0"/>
              <a:t>свободно распространяемое ПО – желательно, с открытым кодом – </a:t>
            </a:r>
            <a:r>
              <a:rPr lang="ru-RU" dirty="0" smtClean="0"/>
              <a:t>или </a:t>
            </a:r>
            <a:r>
              <a:rPr lang="ru-RU" dirty="0" smtClean="0"/>
              <a:t> ПО, разработанное автором)</a:t>
            </a:r>
            <a:endParaRPr lang="ru-RU" dirty="0" smtClean="0"/>
          </a:p>
          <a:p>
            <a:pPr lvl="1"/>
            <a:r>
              <a:rPr lang="ru-RU" dirty="0"/>
              <a:t>Программные средства для работы с текстом (составление частотного словаря, составление конкордансов по заданным ключевым и стоп-словам, простые подсчеты).</a:t>
            </a:r>
          </a:p>
          <a:p>
            <a:pPr lvl="1"/>
            <a:r>
              <a:rPr lang="ru-RU" dirty="0"/>
              <a:t>Программные средства для представления и визуализации полученных данных. </a:t>
            </a:r>
            <a:r>
              <a:rPr lang="ru-RU" dirty="0" smtClean="0"/>
              <a:t>Например, </a:t>
            </a:r>
            <a:r>
              <a:rPr lang="ru-RU" dirty="0"/>
              <a:t>для </a:t>
            </a:r>
            <a:r>
              <a:rPr lang="ru-RU" dirty="0" smtClean="0"/>
              <a:t>описания и хранения </a:t>
            </a:r>
            <a:r>
              <a:rPr lang="ru-RU" dirty="0"/>
              <a:t>заданных пользователем отношений между объектами служит разработанное автором программное обеспечение, в то время, как графическое представление этих связей осуществляется с помощью пакета </a:t>
            </a:r>
            <a:r>
              <a:rPr lang="en-US" dirty="0" err="1" smtClean="0"/>
              <a:t>Graphviz</a:t>
            </a:r>
            <a:r>
              <a:rPr lang="ru-RU" dirty="0"/>
              <a:t>. В качестве объекта может выступать сказочный персонаж, локус или роль персонажа по В.Я. </a:t>
            </a:r>
            <a:r>
              <a:rPr lang="ru-RU" dirty="0" err="1"/>
              <a:t>Проппу</a:t>
            </a:r>
            <a:r>
              <a:rPr lang="ru-RU" dirty="0"/>
              <a:t>; отношения между ними задаются пользователем в зависимости от поставленной задачи, например, </a:t>
            </a:r>
            <a:r>
              <a:rPr lang="ru-RU" i="1" dirty="0"/>
              <a:t>состоять в родстве</a:t>
            </a:r>
            <a:r>
              <a:rPr lang="ru-RU" dirty="0"/>
              <a:t>.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504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Обобщенный метод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Выдвижение гипотезы;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Первичный подбор ключевых слов для поиска и составления конкордансов: вручную и автоматизированный (с помощью анализа словарных статей толковых словарей);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Ручной анализ конкордансов, уточнение списка ключевых слов, составление списка стоп-слов;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Повторный поиск и составление конкордансов;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Анализ полученных результатов, проверка гипотезы.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качестве побочного продукта в некоторых случаях остаются явным образом заданные отношения между объектами, например, при описании локусов фиксировались обитатели локуса.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4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описании </a:t>
            </a:r>
            <a:r>
              <a:rPr lang="ru-RU" i="1" dirty="0" smtClean="0"/>
              <a:t>болота </a:t>
            </a:r>
            <a:r>
              <a:rPr lang="ru-RU" dirty="0" smtClean="0"/>
              <a:t>(фрагмент)</a:t>
            </a:r>
            <a:r>
              <a:rPr lang="ru-RU" i="1" dirty="0" smtClean="0"/>
              <a:t>…</a:t>
            </a:r>
            <a:endParaRPr lang="ru-RU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171563"/>
              </p:ext>
            </p:extLst>
          </p:nvPr>
        </p:nvGraphicFramePr>
        <p:xfrm>
          <a:off x="395536" y="2060848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3250704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Аттр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Персонаж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локус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баба-яга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Живет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(дом на) болото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баба-яга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Гуляет (в ступе)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Живут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болото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лягушка (царевна-лягушка)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Живет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болото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старуха (в</a:t>
                      </a:r>
                      <a:r>
                        <a:rPr lang="ru-RU" baseline="0" dirty="0" smtClean="0"/>
                        <a:t> сюжете «Царевна-лягушка»)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(дом</a:t>
                      </a:r>
                      <a:r>
                        <a:rPr lang="ru-RU" baseline="0" dirty="0" smtClean="0"/>
                        <a:t> на) болото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13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0407"/>
            <a:ext cx="9023874" cy="4448775"/>
          </a:xfrm>
        </p:spPr>
      </p:pic>
    </p:spTree>
    <p:extLst>
      <p:ext uri="{BB962C8B-B14F-4D97-AF65-F5344CB8AC3E}">
        <p14:creationId xmlns:p14="http://schemas.microsoft.com/office/powerpoint/2010/main" val="10351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707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Словари в справочно-информационной системе СКАЗКА-2</vt:lpstr>
      <vt:lpstr>Что такое СКАЗКА-2</vt:lpstr>
      <vt:lpstr>Что входит в систему</vt:lpstr>
      <vt:lpstr>Презентация PowerPoint</vt:lpstr>
      <vt:lpstr>Презентация PowerPoint</vt:lpstr>
      <vt:lpstr>Презентация PowerPoint</vt:lpstr>
      <vt:lpstr>Обобщенный метод исследования</vt:lpstr>
      <vt:lpstr>При описании болота (фрагмент)…</vt:lpstr>
      <vt:lpstr>Презентация PowerPoint</vt:lpstr>
      <vt:lpstr>При описании системы родства бабы-яги (явным образом в тексте)…</vt:lpstr>
      <vt:lpstr>Почему это материалы к словарю именно сказочных персонажей…</vt:lpstr>
      <vt:lpstr>К структуре словарной статьи: от материала и от теории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</dc:creator>
  <cp:lastModifiedBy>Ann</cp:lastModifiedBy>
  <cp:revision>16</cp:revision>
  <dcterms:created xsi:type="dcterms:W3CDTF">2018-09-28T21:58:41Z</dcterms:created>
  <dcterms:modified xsi:type="dcterms:W3CDTF">2018-09-29T02:01:12Z</dcterms:modified>
</cp:coreProperties>
</file>